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2" r:id="rId1"/>
  </p:sldMasterIdLst>
  <p:handoutMasterIdLst>
    <p:handoutMasterId r:id="rId4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94" r:id="rId17"/>
    <p:sldId id="272" r:id="rId18"/>
    <p:sldId id="273" r:id="rId19"/>
    <p:sldId id="274" r:id="rId20"/>
    <p:sldId id="295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99" r:id="rId31"/>
    <p:sldId id="284" r:id="rId32"/>
    <p:sldId id="285" r:id="rId33"/>
    <p:sldId id="287" r:id="rId34"/>
    <p:sldId id="286" r:id="rId35"/>
    <p:sldId id="288" r:id="rId36"/>
    <p:sldId id="289" r:id="rId37"/>
    <p:sldId id="290" r:id="rId38"/>
    <p:sldId id="291" r:id="rId39"/>
    <p:sldId id="300" r:id="rId40"/>
    <p:sldId id="292" r:id="rId41"/>
  </p:sldIdLst>
  <p:sldSz cx="9144000" cy="6858000" type="screen4x3"/>
  <p:notesSz cx="71024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12" d="100"/>
          <a:sy n="112" d="100"/>
        </p:scale>
        <p:origin x="-91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3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/>
          <a:lstStyle>
            <a:lvl1pPr algn="r">
              <a:defRPr sz="1200"/>
            </a:lvl1pPr>
          </a:lstStyle>
          <a:p>
            <a:fld id="{F72B7E24-82EE-4BF2-AEB5-DDEE9674D4AE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9328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899328"/>
            <a:ext cx="3077739" cy="468471"/>
          </a:xfrm>
          <a:prstGeom prst="rect">
            <a:avLst/>
          </a:prstGeom>
        </p:spPr>
        <p:txBody>
          <a:bodyPr vert="horz" lIns="94119" tIns="47060" rIns="94119" bIns="47060" rtlCol="0" anchor="b"/>
          <a:lstStyle>
            <a:lvl1pPr algn="r">
              <a:defRPr sz="1200"/>
            </a:lvl1pPr>
          </a:lstStyle>
          <a:p>
            <a:fld id="{7D9130C8-14DD-4EAF-A36A-F60B5C231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8476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/>
          <a:lstStyle/>
          <a:p>
            <a:fld id="{09270433-166E-426F-A9EC-BDE9C1FF6DBF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</p:spPr>
        <p:txBody>
          <a:bodyPr/>
          <a:lstStyle/>
          <a:p>
            <a:fld id="{925CC7E2-7F9D-4371-9FAC-7B978D9F17E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/>
          <a:lstStyle/>
          <a:p>
            <a:fld id="{09270433-166E-426F-A9EC-BDE9C1FF6DBF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</p:spPr>
        <p:txBody>
          <a:bodyPr/>
          <a:lstStyle/>
          <a:p>
            <a:fld id="{925CC7E2-7F9D-4371-9FAC-7B978D9F17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/>
          <a:lstStyle/>
          <a:p>
            <a:fld id="{09270433-166E-426F-A9EC-BDE9C1FF6DBF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</p:spPr>
        <p:txBody>
          <a:bodyPr/>
          <a:lstStyle/>
          <a:p>
            <a:fld id="{925CC7E2-7F9D-4371-9FAC-7B978D9F17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715000"/>
          </a:xfrm>
        </p:spPr>
        <p:txBody>
          <a:bodyPr>
            <a:noAutofit/>
          </a:bodyPr>
          <a:lstStyle>
            <a:lvl1pPr marL="341313" indent="-341313">
              <a:spcAft>
                <a:spcPts val="300"/>
              </a:spcAft>
              <a:defRPr/>
            </a:lvl1pPr>
            <a:lvl2pPr marL="684213" indent="-342900">
              <a:spcAft>
                <a:spcPts val="300"/>
              </a:spcAft>
              <a:defRPr/>
            </a:lvl2pPr>
            <a:lvl3pPr marL="1025525" indent="-341313">
              <a:spcAft>
                <a:spcPts val="300"/>
              </a:spcAft>
              <a:defRPr/>
            </a:lvl3pPr>
            <a:lvl4pPr marL="1376363" indent="-350838">
              <a:spcAft>
                <a:spcPts val="300"/>
              </a:spcAft>
              <a:defRPr/>
            </a:lvl4pPr>
            <a:lvl5pPr marL="1717675" indent="-341313">
              <a:spcAft>
                <a:spcPts val="300"/>
              </a:spcAft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762000"/>
          </a:xfrm>
        </p:spPr>
        <p:txBody>
          <a:bodyPr rtlCol="0" anchor="b" anchorCtr="0"/>
          <a:lstStyle>
            <a:lvl1pPr algn="ctr">
              <a:defRPr b="1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463626" y="938224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4708574" y="938224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 userDrawn="1"/>
        </p:nvSpPr>
        <p:spPr>
          <a:xfrm>
            <a:off x="4540348" y="914400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/>
          <a:lstStyle/>
          <a:p>
            <a:fld id="{09270433-166E-426F-A9EC-BDE9C1FF6DBF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</p:spPr>
        <p:txBody>
          <a:bodyPr/>
          <a:lstStyle/>
          <a:p>
            <a:fld id="{925CC7E2-7F9D-4371-9FAC-7B978D9F17E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/>
          <a:lstStyle/>
          <a:p>
            <a:fld id="{09270433-166E-426F-A9EC-BDE9C1FF6DBF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</p:spPr>
        <p:txBody>
          <a:bodyPr/>
          <a:lstStyle/>
          <a:p>
            <a:fld id="{925CC7E2-7F9D-4371-9FAC-7B978D9F17E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</p:spPr>
        <p:txBody>
          <a:bodyPr/>
          <a:lstStyle/>
          <a:p>
            <a:fld id="{925CC7E2-7F9D-4371-9FAC-7B978D9F17E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/>
          <a:lstStyle/>
          <a:p>
            <a:fld id="{09270433-166E-426F-A9EC-BDE9C1FF6DBF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/>
          <a:lstStyle/>
          <a:p>
            <a:fld id="{09270433-166E-426F-A9EC-BDE9C1FF6DBF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</p:spPr>
        <p:txBody>
          <a:bodyPr/>
          <a:lstStyle/>
          <a:p>
            <a:fld id="{925CC7E2-7F9D-4371-9FAC-7B978D9F17E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/>
          <a:lstStyle/>
          <a:p>
            <a:fld id="{09270433-166E-426F-A9EC-BDE9C1FF6DBF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</p:spPr>
        <p:txBody>
          <a:bodyPr/>
          <a:lstStyle/>
          <a:p>
            <a:fld id="{925CC7E2-7F9D-4371-9FAC-7B978D9F17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/>
          <a:lstStyle/>
          <a:p>
            <a:fld id="{09270433-166E-426F-A9EC-BDE9C1FF6DBF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</p:spPr>
        <p:txBody>
          <a:bodyPr/>
          <a:lstStyle/>
          <a:p>
            <a:fld id="{925CC7E2-7F9D-4371-9FAC-7B978D9F17E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/>
          <a:lstStyle/>
          <a:p>
            <a:fld id="{09270433-166E-426F-A9EC-BDE9C1FF6DBF}" type="datetimeFigureOut">
              <a:rPr lang="en-US" smtClean="0"/>
              <a:t>11/16/2014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</p:spPr>
        <p:txBody>
          <a:bodyPr/>
          <a:lstStyle/>
          <a:p>
            <a:fld id="{925CC7E2-7F9D-4371-9FAC-7B978D9F17E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52400" y="1036637"/>
            <a:ext cx="8839200" cy="5668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304800" y="198437"/>
            <a:ext cx="8534400" cy="7620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lang="en-US" sz="4200" b="1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341313" indent="-341313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84213" indent="-3429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25525" indent="-341313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376363" indent="-350838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717675" indent="-341313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igonier.org/learn/devotionals/vessels-destruction/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 dirty="0" smtClean="0"/>
              <a:t>Calvinism and Romans 9</a:t>
            </a: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9000" b="1" smtClean="0"/>
              <a:t>Unconditional Election</a:t>
            </a:r>
            <a:endParaRPr lang="en-US" sz="9000" b="1"/>
          </a:p>
        </p:txBody>
      </p:sp>
    </p:spTree>
    <p:extLst>
      <p:ext uri="{BB962C8B-B14F-4D97-AF65-F5344CB8AC3E}">
        <p14:creationId xmlns:p14="http://schemas.microsoft.com/office/powerpoint/2010/main" val="855199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5000"/>
              </a:lnSpc>
              <a:spcBef>
                <a:spcPts val="0"/>
              </a:spcBef>
              <a:buNone/>
            </a:pPr>
            <a:r>
              <a:rPr lang="en-US" sz="2700" i="1" dirty="0" smtClean="0"/>
              <a:t>“</a:t>
            </a:r>
            <a:r>
              <a:rPr lang="en-US" sz="2700" b="1" i="1" dirty="0"/>
              <a:t>I have loved you</a:t>
            </a:r>
            <a:r>
              <a:rPr lang="en-US" sz="2700" i="1" dirty="0"/>
              <a:t>,” says the LORD. “Yet you say, ‘</a:t>
            </a:r>
            <a:r>
              <a:rPr lang="en-US" sz="2700" b="1" i="1" dirty="0"/>
              <a:t>In </a:t>
            </a:r>
            <a:r>
              <a:rPr lang="en-US" sz="2700" b="1" i="1" u="sng" dirty="0"/>
              <a:t>what way</a:t>
            </a:r>
            <a:r>
              <a:rPr lang="en-US" sz="2700" b="1" i="1" dirty="0"/>
              <a:t> have You </a:t>
            </a:r>
            <a:r>
              <a:rPr lang="en-US" sz="2700" b="1" i="1" u="sng" dirty="0"/>
              <a:t>loved</a:t>
            </a:r>
            <a:r>
              <a:rPr lang="en-US" sz="2700" b="1" i="1" dirty="0"/>
              <a:t> us?</a:t>
            </a:r>
            <a:r>
              <a:rPr lang="en-US" sz="2700" i="1" dirty="0"/>
              <a:t>’ Was not </a:t>
            </a:r>
            <a:r>
              <a:rPr lang="en-US" sz="2700" b="1" i="1" dirty="0"/>
              <a:t>Esau Jacob’s brother</a:t>
            </a:r>
            <a:r>
              <a:rPr lang="en-US" sz="2700" i="1" dirty="0"/>
              <a:t>?” Says the LORD. “</a:t>
            </a:r>
            <a:r>
              <a:rPr lang="en-US" sz="2700" b="1" i="1" dirty="0"/>
              <a:t>Yet Jacob I have loved; But </a:t>
            </a:r>
            <a:r>
              <a:rPr lang="en-US" sz="2700" b="1" i="1" u="sng" dirty="0"/>
              <a:t>Esau I have hated</a:t>
            </a:r>
            <a:r>
              <a:rPr lang="en-US" sz="2700" b="1" i="1" dirty="0"/>
              <a:t>, And </a:t>
            </a:r>
            <a:r>
              <a:rPr lang="en-US" sz="2700" b="1" i="1" u="sng" dirty="0"/>
              <a:t>laid waste his mountains and his heritage</a:t>
            </a:r>
            <a:r>
              <a:rPr lang="en-US" sz="2700" i="1" dirty="0"/>
              <a:t> For the jackals of the wilderness</a:t>
            </a:r>
            <a:r>
              <a:rPr lang="en-US" sz="2700" i="1" dirty="0" smtClean="0"/>
              <a:t>.” </a:t>
            </a:r>
            <a:r>
              <a:rPr lang="en-US" sz="2700" i="1" dirty="0"/>
              <a:t>Even though </a:t>
            </a:r>
            <a:r>
              <a:rPr lang="en-US" sz="2700" b="1" i="1" u="sng" dirty="0"/>
              <a:t>Edom</a:t>
            </a:r>
            <a:r>
              <a:rPr lang="en-US" sz="2700" b="1" i="1" dirty="0"/>
              <a:t> has said, “</a:t>
            </a:r>
            <a:r>
              <a:rPr lang="en-US" sz="2700" b="1" i="1" u="sng" dirty="0"/>
              <a:t>We</a:t>
            </a:r>
            <a:r>
              <a:rPr lang="en-US" sz="2700" b="1" i="1" dirty="0"/>
              <a:t> have been impoverished, But </a:t>
            </a:r>
            <a:r>
              <a:rPr lang="en-US" sz="2700" b="1" i="1" u="sng" dirty="0"/>
              <a:t>we</a:t>
            </a:r>
            <a:r>
              <a:rPr lang="en-US" sz="2700" b="1" i="1" dirty="0"/>
              <a:t> will return and build the desolate places</a:t>
            </a:r>
            <a:r>
              <a:rPr lang="en-US" sz="2700" i="1" dirty="0"/>
              <a:t>,” Thus says the LORD of hosts: “</a:t>
            </a:r>
            <a:r>
              <a:rPr lang="en-US" sz="2700" b="1" i="1" dirty="0"/>
              <a:t>They may build, but </a:t>
            </a:r>
            <a:r>
              <a:rPr lang="en-US" sz="2700" b="1" i="1" u="sng" dirty="0"/>
              <a:t>I will throw down</a:t>
            </a:r>
            <a:r>
              <a:rPr lang="en-US" sz="2700" b="1" i="1" dirty="0"/>
              <a:t>; They shall be called the </a:t>
            </a:r>
            <a:r>
              <a:rPr lang="en-US" sz="2700" b="1" i="1" u="sng" dirty="0"/>
              <a:t>Territory of </a:t>
            </a:r>
            <a:r>
              <a:rPr lang="en-US" sz="2700" b="1" i="1" u="sng" dirty="0">
                <a:solidFill>
                  <a:schemeClr val="accent2"/>
                </a:solidFill>
              </a:rPr>
              <a:t>Wickedness</a:t>
            </a:r>
            <a:r>
              <a:rPr lang="en-US" sz="2700" i="1" dirty="0"/>
              <a:t>, And the people against whom the LORD will have indignation forever.” </a:t>
            </a:r>
            <a:r>
              <a:rPr lang="en-US" sz="2700" dirty="0"/>
              <a:t>(</a:t>
            </a:r>
            <a:r>
              <a:rPr lang="en-US" sz="2700" b="1" dirty="0">
                <a:solidFill>
                  <a:schemeClr val="accent2"/>
                </a:solidFill>
              </a:rPr>
              <a:t>Malachi 1:1-4</a:t>
            </a:r>
            <a:r>
              <a:rPr lang="en-US" sz="2700" dirty="0"/>
              <a:t>)</a:t>
            </a:r>
          </a:p>
          <a:p>
            <a:pPr marL="342900" indent="-342900">
              <a:lnSpc>
                <a:spcPct val="95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2700" b="1" i="1" dirty="0" smtClean="0"/>
              <a:t>Both </a:t>
            </a:r>
            <a:r>
              <a:rPr lang="en-US" sz="2700" b="1" i="1" u="sng" dirty="0" smtClean="0"/>
              <a:t>nations</a:t>
            </a:r>
            <a:r>
              <a:rPr lang="en-US" sz="2700" b="1" i="1" dirty="0" smtClean="0"/>
              <a:t> </a:t>
            </a:r>
            <a:r>
              <a:rPr lang="en-US" sz="2700" dirty="0" smtClean="0"/>
              <a:t>sinned and suffered </a:t>
            </a:r>
            <a:r>
              <a:rPr lang="en-US" sz="2700" b="1" i="1" dirty="0" smtClean="0"/>
              <a:t>national</a:t>
            </a:r>
            <a:r>
              <a:rPr lang="en-US" sz="2700" dirty="0" smtClean="0"/>
              <a:t> judgment.</a:t>
            </a:r>
          </a:p>
          <a:p>
            <a:pPr marL="342900" indent="-342900">
              <a:lnSpc>
                <a:spcPct val="95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2700" dirty="0" smtClean="0"/>
              <a:t>But, </a:t>
            </a:r>
            <a:r>
              <a:rPr lang="en-US" sz="2700" b="1" i="1" u="sng" dirty="0" smtClean="0"/>
              <a:t>only</a:t>
            </a:r>
            <a:r>
              <a:rPr lang="en-US" sz="2700" dirty="0" smtClean="0"/>
              <a:t> </a:t>
            </a:r>
            <a:r>
              <a:rPr lang="en-US" sz="2700" dirty="0"/>
              <a:t>Israel was spared a </a:t>
            </a:r>
            <a:r>
              <a:rPr lang="en-US" sz="2700" b="1" i="1" u="sng" dirty="0"/>
              <a:t>remnant</a:t>
            </a:r>
            <a:r>
              <a:rPr lang="en-US" sz="2700" dirty="0"/>
              <a:t> – for a while. </a:t>
            </a:r>
            <a:endParaRPr lang="en-US" sz="2700" dirty="0" smtClean="0"/>
          </a:p>
          <a:p>
            <a:pPr marL="342900" indent="-342900">
              <a:lnSpc>
                <a:spcPct val="95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2700" dirty="0" smtClean="0"/>
              <a:t>Again, election related to </a:t>
            </a:r>
            <a:r>
              <a:rPr lang="en-US" sz="2700" b="1" i="1" u="sng" dirty="0" smtClean="0"/>
              <a:t>nations</a:t>
            </a:r>
            <a:r>
              <a:rPr lang="en-US" sz="2700" dirty="0" smtClean="0"/>
              <a:t> – not individuals!</a:t>
            </a:r>
            <a:endParaRPr lang="en-US" sz="27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Did God Love Jacob?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208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spcBef>
                <a:spcPts val="100"/>
              </a:spcBef>
              <a:spcAft>
                <a:spcPts val="100"/>
              </a:spcAft>
              <a:buFont typeface="Arial" pitchFamily="34" charset="0"/>
              <a:buChar char="•"/>
            </a:pPr>
            <a:r>
              <a:rPr lang="en-US" sz="2800" dirty="0" smtClean="0"/>
              <a:t>God’s election </a:t>
            </a:r>
            <a:r>
              <a:rPr lang="en-US" sz="2800" dirty="0"/>
              <a:t>was of </a:t>
            </a:r>
            <a:r>
              <a:rPr lang="en-US" sz="2800" b="1" i="1" u="sng" dirty="0">
                <a:solidFill>
                  <a:schemeClr val="accent2"/>
                </a:solidFill>
              </a:rPr>
              <a:t>nations</a:t>
            </a:r>
            <a:r>
              <a:rPr lang="en-US" sz="2800" dirty="0"/>
              <a:t>, </a:t>
            </a:r>
            <a:r>
              <a:rPr lang="en-US" sz="2800" b="1" i="1" dirty="0"/>
              <a:t>not</a:t>
            </a:r>
            <a:r>
              <a:rPr lang="en-US" sz="2800" dirty="0"/>
              <a:t> individuals</a:t>
            </a:r>
            <a:r>
              <a:rPr lang="en-US" sz="2800" dirty="0" smtClean="0"/>
              <a:t>.</a:t>
            </a:r>
          </a:p>
          <a:p>
            <a:pPr marL="342900" indent="-342900">
              <a:spcBef>
                <a:spcPts val="100"/>
              </a:spcBef>
              <a:spcAft>
                <a:spcPts val="100"/>
              </a:spcAft>
              <a:buFont typeface="Arial" pitchFamily="34" charset="0"/>
              <a:buChar char="•"/>
            </a:pPr>
            <a:r>
              <a:rPr lang="en-US" sz="2800" dirty="0" smtClean="0"/>
              <a:t>Preference was realized long after individuals died.</a:t>
            </a:r>
            <a:endParaRPr lang="en-US" sz="2800" dirty="0"/>
          </a:p>
          <a:p>
            <a:pPr marL="342900" indent="-342900">
              <a:spcBef>
                <a:spcPts val="100"/>
              </a:spcBef>
              <a:spcAft>
                <a:spcPts val="100"/>
              </a:spcAft>
              <a:buFont typeface="Arial" pitchFamily="34" charset="0"/>
              <a:buChar char="•"/>
            </a:pPr>
            <a:r>
              <a:rPr lang="en-US" sz="2800" dirty="0"/>
              <a:t>Election was for </a:t>
            </a:r>
            <a:r>
              <a:rPr lang="en-US" sz="2800" b="1" i="1" u="sng" dirty="0">
                <a:solidFill>
                  <a:schemeClr val="accent2"/>
                </a:solidFill>
              </a:rPr>
              <a:t>role</a:t>
            </a:r>
            <a:r>
              <a:rPr lang="en-US" sz="2800" dirty="0">
                <a:solidFill>
                  <a:schemeClr val="accent2"/>
                </a:solidFill>
              </a:rPr>
              <a:t> </a:t>
            </a:r>
            <a:r>
              <a:rPr lang="en-US" sz="2800" dirty="0"/>
              <a:t>in God’s </a:t>
            </a:r>
            <a:r>
              <a:rPr lang="en-US" sz="2800" dirty="0" smtClean="0"/>
              <a:t>scheme of redemption, </a:t>
            </a:r>
            <a:r>
              <a:rPr lang="en-US" sz="2800" b="1" i="1" dirty="0"/>
              <a:t>not</a:t>
            </a:r>
            <a:r>
              <a:rPr lang="en-US" sz="2800" dirty="0"/>
              <a:t> </a:t>
            </a:r>
            <a:r>
              <a:rPr lang="en-US" sz="2800" dirty="0" smtClean="0"/>
              <a:t>salvation (</a:t>
            </a:r>
            <a:r>
              <a:rPr lang="en-US" sz="2800" b="1" dirty="0" smtClean="0">
                <a:solidFill>
                  <a:schemeClr val="accent2"/>
                </a:solidFill>
              </a:rPr>
              <a:t>Romans 9:4-5</a:t>
            </a:r>
            <a:r>
              <a:rPr lang="en-US" sz="2800" dirty="0" smtClean="0"/>
              <a:t>).</a:t>
            </a:r>
            <a:endParaRPr lang="en-US" sz="2800" dirty="0"/>
          </a:p>
          <a:p>
            <a:pPr marL="342900" indent="-342900">
              <a:spcBef>
                <a:spcPts val="100"/>
              </a:spcBef>
              <a:spcAft>
                <a:spcPts val="100"/>
              </a:spcAft>
              <a:buFont typeface="Arial" pitchFamily="34" charset="0"/>
              <a:buChar char="•"/>
            </a:pPr>
            <a:r>
              <a:rPr lang="en-US" sz="2800" dirty="0" smtClean="0"/>
              <a:t>On the other hand, if </a:t>
            </a:r>
            <a:r>
              <a:rPr lang="en-US" sz="2800" dirty="0"/>
              <a:t>Calvinist premise is accepted:</a:t>
            </a:r>
          </a:p>
          <a:p>
            <a:pPr marL="800100" lvl="1">
              <a:spcBef>
                <a:spcPts val="100"/>
              </a:spcBef>
              <a:spcAft>
                <a:spcPts val="100"/>
              </a:spcAft>
            </a:pPr>
            <a:r>
              <a:rPr lang="en-US" sz="2800" b="1" i="1" u="sng" dirty="0"/>
              <a:t>All</a:t>
            </a:r>
            <a:r>
              <a:rPr lang="en-US" sz="2800" dirty="0"/>
              <a:t> </a:t>
            </a:r>
            <a:r>
              <a:rPr lang="en-US" sz="2800" dirty="0" err="1"/>
              <a:t>Edomites</a:t>
            </a:r>
            <a:r>
              <a:rPr lang="en-US" sz="2800" dirty="0"/>
              <a:t> were condemned to hell!</a:t>
            </a:r>
          </a:p>
          <a:p>
            <a:pPr marL="800100" lvl="1">
              <a:spcBef>
                <a:spcPts val="100"/>
              </a:spcBef>
              <a:spcAft>
                <a:spcPts val="100"/>
              </a:spcAft>
            </a:pPr>
            <a:r>
              <a:rPr lang="en-US" sz="2800" b="1" i="1" u="sng" dirty="0"/>
              <a:t>All</a:t>
            </a:r>
            <a:r>
              <a:rPr lang="en-US" sz="2800" dirty="0"/>
              <a:t> Israelites were saved unconditionally!</a:t>
            </a:r>
          </a:p>
          <a:p>
            <a:pPr marL="1485900" lvl="2" indent="-342900">
              <a:spcBef>
                <a:spcPts val="100"/>
              </a:spcBef>
              <a:spcAft>
                <a:spcPts val="100"/>
              </a:spcAft>
            </a:pPr>
            <a:r>
              <a:rPr lang="en-US" sz="2400" b="1" dirty="0">
                <a:solidFill>
                  <a:schemeClr val="accent2"/>
                </a:solidFill>
              </a:rPr>
              <a:t>Matthew 26:21-24; Acts 1:25 </a:t>
            </a:r>
            <a:r>
              <a:rPr lang="en-US" sz="2400" dirty="0"/>
              <a:t>– Judas?</a:t>
            </a:r>
          </a:p>
          <a:p>
            <a:pPr marL="1485900" lvl="2" indent="-342900">
              <a:spcBef>
                <a:spcPts val="100"/>
              </a:spcBef>
              <a:spcAft>
                <a:spcPts val="100"/>
              </a:spcAft>
            </a:pPr>
            <a:r>
              <a:rPr lang="en-US" sz="2400" b="1" dirty="0">
                <a:solidFill>
                  <a:schemeClr val="accent2"/>
                </a:solidFill>
              </a:rPr>
              <a:t>Matthew 23:13-26, 33 </a:t>
            </a:r>
            <a:r>
              <a:rPr lang="en-US" sz="2400" dirty="0"/>
              <a:t>– Pharisees?</a:t>
            </a:r>
          </a:p>
          <a:p>
            <a:pPr marL="0" indent="0">
              <a:spcBef>
                <a:spcPts val="100"/>
              </a:spcBef>
              <a:spcAft>
                <a:spcPts val="100"/>
              </a:spcAft>
              <a:buNone/>
            </a:pPr>
            <a:r>
              <a:rPr lang="en-US" sz="2800" i="1" dirty="0"/>
              <a:t>“Serpents, brood of vipers! How can you escape the </a:t>
            </a:r>
            <a:r>
              <a:rPr lang="en-US" sz="2800" b="1" i="1" u="sng" dirty="0"/>
              <a:t>condemnation of hell</a:t>
            </a:r>
            <a:r>
              <a:rPr lang="en-US" sz="2800" i="1" dirty="0"/>
              <a:t>?” </a:t>
            </a:r>
            <a:r>
              <a:rPr lang="en-US" sz="2800" dirty="0"/>
              <a:t>(</a:t>
            </a:r>
            <a:r>
              <a:rPr lang="en-US" sz="2800" b="1" dirty="0">
                <a:solidFill>
                  <a:schemeClr val="accent2"/>
                </a:solidFill>
              </a:rPr>
              <a:t>Matthew 23:33</a:t>
            </a:r>
            <a:r>
              <a:rPr lang="en-US" sz="2800" dirty="0"/>
              <a:t>)</a:t>
            </a:r>
          </a:p>
          <a:p>
            <a:pPr marL="342900" indent="-342900">
              <a:spcBef>
                <a:spcPts val="100"/>
              </a:spcBef>
              <a:spcAft>
                <a:spcPts val="100"/>
              </a:spcAft>
              <a:buFont typeface="Arial" pitchFamily="34" charset="0"/>
              <a:buChar char="•"/>
            </a:pPr>
            <a:r>
              <a:rPr lang="en-US" sz="2800" dirty="0"/>
              <a:t>Calvinist premise </a:t>
            </a:r>
            <a:r>
              <a:rPr lang="en-US" sz="2800" b="1" i="1" dirty="0"/>
              <a:t>must</a:t>
            </a:r>
            <a:r>
              <a:rPr lang="en-US" sz="2800" dirty="0"/>
              <a:t> be wrong!</a:t>
            </a:r>
          </a:p>
          <a:p>
            <a:pPr marL="342900" indent="-342900">
              <a:spcBef>
                <a:spcPts val="100"/>
              </a:spcBef>
              <a:spcAft>
                <a:spcPts val="100"/>
              </a:spcAft>
              <a:buFont typeface="Arial" pitchFamily="34" charset="0"/>
              <a:buChar char="•"/>
            </a:pPr>
            <a:r>
              <a:rPr lang="en-US" sz="2800" dirty="0"/>
              <a:t>Point: </a:t>
            </a:r>
            <a:r>
              <a:rPr lang="en-US" sz="2800" b="1" i="1" u="sng" dirty="0"/>
              <a:t>Vindication</a:t>
            </a:r>
            <a:r>
              <a:rPr lang="en-US" sz="2800" dirty="0"/>
              <a:t> of God’s </a:t>
            </a:r>
            <a:r>
              <a:rPr lang="en-US" sz="2800" b="1" i="1" dirty="0"/>
              <a:t>word</a:t>
            </a:r>
            <a:r>
              <a:rPr lang="en-US" sz="2800" dirty="0"/>
              <a:t> and </a:t>
            </a:r>
            <a:r>
              <a:rPr lang="en-US" sz="2800" b="1" i="1" dirty="0" smtClean="0"/>
              <a:t>promise</a:t>
            </a:r>
            <a:r>
              <a:rPr lang="en-US" sz="2800" dirty="0" smtClean="0"/>
              <a:t>!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Summary, Thus Far …</a:t>
            </a:r>
          </a:p>
        </p:txBody>
      </p:sp>
    </p:spTree>
    <p:extLst>
      <p:ext uri="{BB962C8B-B14F-4D97-AF65-F5344CB8AC3E}">
        <p14:creationId xmlns:p14="http://schemas.microsoft.com/office/powerpoint/2010/main" val="3856028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i="1" dirty="0"/>
              <a:t>What shall we say then? </a:t>
            </a:r>
            <a:r>
              <a:rPr lang="en-US" sz="2800" b="1" i="1" u="sng" dirty="0"/>
              <a:t>Is there unrighteousness with God</a:t>
            </a:r>
            <a:r>
              <a:rPr lang="en-US" sz="2800" b="1" i="1" dirty="0"/>
              <a:t>? Certainly not! </a:t>
            </a:r>
            <a:r>
              <a:rPr lang="en-US" sz="2800" i="1" dirty="0"/>
              <a:t>For He says to Moses, “</a:t>
            </a:r>
            <a:r>
              <a:rPr lang="en-US" sz="2800" b="1" i="1" dirty="0"/>
              <a:t>I will have mercy on </a:t>
            </a:r>
            <a:r>
              <a:rPr lang="en-US" sz="2800" b="1" i="1" u="sng" dirty="0"/>
              <a:t>whomever I will have</a:t>
            </a:r>
            <a:r>
              <a:rPr lang="en-US" sz="2800" b="1" i="1" dirty="0"/>
              <a:t> mercy, and I will have compassion on </a:t>
            </a:r>
            <a:r>
              <a:rPr lang="en-US" sz="2800" b="1" i="1" u="sng" dirty="0"/>
              <a:t>whomever I will have</a:t>
            </a:r>
            <a:r>
              <a:rPr lang="en-US" sz="2800" b="1" i="1" dirty="0"/>
              <a:t> compassion</a:t>
            </a:r>
            <a:r>
              <a:rPr lang="en-US" sz="2800" i="1" dirty="0"/>
              <a:t>.” So then </a:t>
            </a:r>
            <a:r>
              <a:rPr lang="en-US" sz="2800" b="1" i="1" u="sng" dirty="0"/>
              <a:t>it</a:t>
            </a:r>
            <a:r>
              <a:rPr lang="en-US" sz="2800" b="1" i="1" dirty="0"/>
              <a:t> is </a:t>
            </a:r>
            <a:r>
              <a:rPr lang="en-US" sz="2800" b="1" i="1" u="sng" dirty="0"/>
              <a:t>not</a:t>
            </a:r>
            <a:r>
              <a:rPr lang="en-US" sz="2800" b="1" i="1" dirty="0"/>
              <a:t> of him who wills, </a:t>
            </a:r>
            <a:r>
              <a:rPr lang="en-US" sz="2800" b="1" i="1" u="sng" dirty="0"/>
              <a:t>nor</a:t>
            </a:r>
            <a:r>
              <a:rPr lang="en-US" sz="2800" b="1" i="1" dirty="0"/>
              <a:t> of him who runs, </a:t>
            </a:r>
            <a:r>
              <a:rPr lang="en-US" sz="2800" b="1" i="1" u="sng" dirty="0"/>
              <a:t>but</a:t>
            </a:r>
            <a:r>
              <a:rPr lang="en-US" sz="2800" b="1" i="1" dirty="0"/>
              <a:t> of God who </a:t>
            </a:r>
            <a:r>
              <a:rPr lang="en-US" sz="2800" b="1" i="1" u="sng" dirty="0"/>
              <a:t>shows mercy</a:t>
            </a:r>
            <a:r>
              <a:rPr lang="en-US" sz="2800" i="1" dirty="0"/>
              <a:t>. </a:t>
            </a:r>
            <a:r>
              <a:rPr lang="en-US" sz="2800" dirty="0"/>
              <a:t>(</a:t>
            </a:r>
            <a:r>
              <a:rPr lang="en-US" sz="2800" b="1" dirty="0">
                <a:solidFill>
                  <a:schemeClr val="accent2"/>
                </a:solidFill>
              </a:rPr>
              <a:t>Romans 9:14-16</a:t>
            </a:r>
            <a:r>
              <a:rPr lang="en-US" sz="2800" dirty="0"/>
              <a:t>)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100"/>
              </a:spcAft>
            </a:pPr>
            <a:r>
              <a:rPr lang="en-US" sz="2800" dirty="0"/>
              <a:t>Can you answer the Calvinist’s use of these verses?</a:t>
            </a:r>
          </a:p>
          <a:p>
            <a:pPr marL="0" indent="0">
              <a:lnSpc>
                <a:spcPct val="95000"/>
              </a:lnSpc>
              <a:spcBef>
                <a:spcPts val="0"/>
              </a:spcBef>
              <a:spcAft>
                <a:spcPts val="100"/>
              </a:spcAft>
              <a:buNone/>
            </a:pPr>
            <a:r>
              <a:rPr lang="en-US" sz="2800" i="1" dirty="0" smtClean="0">
                <a:solidFill>
                  <a:schemeClr val="tx2"/>
                </a:solidFill>
              </a:rPr>
              <a:t>Clearly, Paul stakes God’s </a:t>
            </a:r>
            <a:r>
              <a:rPr lang="en-US" sz="2800" b="1" i="1" dirty="0" smtClean="0">
                <a:solidFill>
                  <a:schemeClr val="tx2"/>
                </a:solidFill>
              </a:rPr>
              <a:t>right</a:t>
            </a:r>
            <a:r>
              <a:rPr lang="en-US" sz="2800" i="1" dirty="0" smtClean="0">
                <a:solidFill>
                  <a:schemeClr val="tx2"/>
                </a:solidFill>
              </a:rPr>
              <a:t> to show mercy and save whomever </a:t>
            </a:r>
            <a:r>
              <a:rPr lang="en-US" sz="2800" b="1" i="1" dirty="0" smtClean="0">
                <a:solidFill>
                  <a:schemeClr val="tx2"/>
                </a:solidFill>
              </a:rPr>
              <a:t>He wants</a:t>
            </a:r>
            <a:r>
              <a:rPr lang="en-US" sz="2800" i="1" dirty="0" smtClean="0">
                <a:solidFill>
                  <a:schemeClr val="tx2"/>
                </a:solidFill>
              </a:rPr>
              <a:t>, and very clearly, </a:t>
            </a:r>
            <a:r>
              <a:rPr lang="en-US" sz="2800" b="1" i="1" dirty="0" smtClean="0">
                <a:solidFill>
                  <a:schemeClr val="tx2"/>
                </a:solidFill>
              </a:rPr>
              <a:t>salvation</a:t>
            </a:r>
            <a:r>
              <a:rPr lang="en-US" sz="2800" i="1" dirty="0" smtClean="0">
                <a:solidFill>
                  <a:schemeClr val="tx2"/>
                </a:solidFill>
              </a:rPr>
              <a:t> has </a:t>
            </a:r>
            <a:r>
              <a:rPr lang="en-US" sz="2800" b="1" i="1" dirty="0" smtClean="0">
                <a:solidFill>
                  <a:schemeClr val="tx2"/>
                </a:solidFill>
              </a:rPr>
              <a:t>nothing</a:t>
            </a:r>
            <a:r>
              <a:rPr lang="en-US" sz="2800" i="1" dirty="0" smtClean="0">
                <a:solidFill>
                  <a:schemeClr val="tx2"/>
                </a:solidFill>
              </a:rPr>
              <a:t> to do with what we </a:t>
            </a:r>
            <a:r>
              <a:rPr lang="en-US" sz="2800" b="1" i="1" u="sng" dirty="0" smtClean="0">
                <a:solidFill>
                  <a:schemeClr val="tx2"/>
                </a:solidFill>
              </a:rPr>
              <a:t>want</a:t>
            </a:r>
            <a:r>
              <a:rPr lang="en-US" sz="2800" i="1" dirty="0" smtClean="0">
                <a:solidFill>
                  <a:schemeClr val="tx2"/>
                </a:solidFill>
              </a:rPr>
              <a:t> (“not of him who wills”) or what we </a:t>
            </a:r>
            <a:r>
              <a:rPr lang="en-US" sz="2800" b="1" i="1" u="sng" dirty="0" smtClean="0">
                <a:solidFill>
                  <a:schemeClr val="tx2"/>
                </a:solidFill>
              </a:rPr>
              <a:t>do</a:t>
            </a:r>
            <a:r>
              <a:rPr lang="en-US" sz="2800" i="1" dirty="0" smtClean="0">
                <a:solidFill>
                  <a:schemeClr val="tx2"/>
                </a:solidFill>
              </a:rPr>
              <a:t> (“nor of him who runs”).  Rather, it is only God’s choice!</a:t>
            </a:r>
            <a:endParaRPr lang="en-US" sz="2800" i="1" dirty="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“Not Of  Him Who Wills, But Of God”</a:t>
            </a:r>
            <a:r>
              <a:rPr lang="en-US" dirty="0" smtClean="0"/>
              <a:t>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970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800" b="1" i="1" dirty="0" smtClean="0"/>
              <a:t>Context:</a:t>
            </a:r>
            <a:r>
              <a:rPr lang="en-US" sz="2800" b="0" dirty="0" smtClean="0"/>
              <a:t>  Paul anticipates accusation from disgruntled Jew (“</a:t>
            </a:r>
            <a:r>
              <a:rPr lang="en-US" sz="2800" i="1" dirty="0" smtClean="0"/>
              <a:t>What </a:t>
            </a:r>
            <a:r>
              <a:rPr lang="en-US" sz="2800" i="1" dirty="0"/>
              <a:t>shall we say then? Is there unrighteousness with God? Certainly not</a:t>
            </a:r>
            <a:r>
              <a:rPr lang="en-US" sz="2800" i="1" dirty="0" smtClean="0"/>
              <a:t>!”</a:t>
            </a:r>
            <a:r>
              <a:rPr lang="en-US" sz="2800" dirty="0" smtClean="0"/>
              <a:t>)</a:t>
            </a:r>
          </a:p>
          <a:p>
            <a:pPr marL="346075" indent="-346075">
              <a:buFont typeface="+mj-lt"/>
              <a:buAutoNum type="arabicPeriod"/>
            </a:pPr>
            <a:r>
              <a:rPr lang="en-US" sz="2800" b="0" dirty="0" smtClean="0"/>
              <a:t>Remember, </a:t>
            </a:r>
            <a:r>
              <a:rPr lang="en-US" sz="2800" b="0" i="1" dirty="0" smtClean="0"/>
              <a:t>“</a:t>
            </a:r>
            <a:r>
              <a:rPr lang="en-US" sz="2800" i="1" u="sng" dirty="0" smtClean="0"/>
              <a:t>all</a:t>
            </a:r>
            <a:r>
              <a:rPr lang="en-US" sz="2800" b="0" i="1" dirty="0" smtClean="0"/>
              <a:t> have sinned”</a:t>
            </a:r>
            <a:r>
              <a:rPr lang="en-US" sz="2800" b="0" dirty="0" smtClean="0"/>
              <a:t> (</a:t>
            </a:r>
            <a:r>
              <a:rPr lang="en-US" sz="2800" b="1" dirty="0" smtClean="0">
                <a:solidFill>
                  <a:schemeClr val="accent2"/>
                </a:solidFill>
              </a:rPr>
              <a:t>Romans 3:23</a:t>
            </a:r>
            <a:r>
              <a:rPr lang="en-US" sz="2800" b="0" dirty="0" smtClean="0"/>
              <a:t>).  None have right to dictate terms of salvation.</a:t>
            </a:r>
          </a:p>
          <a:p>
            <a:pPr marL="346075" indent="-346075">
              <a:buFont typeface="+mj-lt"/>
              <a:buAutoNum type="arabicPeriod"/>
            </a:pPr>
            <a:r>
              <a:rPr lang="en-US" sz="2800" b="0" dirty="0" smtClean="0"/>
              <a:t>Only God has right to choose </a:t>
            </a:r>
            <a:r>
              <a:rPr lang="en-US" sz="2800" b="1" i="1" dirty="0" smtClean="0"/>
              <a:t>terms</a:t>
            </a:r>
            <a:r>
              <a:rPr lang="en-US" sz="2800" b="0" dirty="0" smtClean="0"/>
              <a:t> of mercy.  What terms?</a:t>
            </a:r>
            <a:endParaRPr lang="en-US" sz="2800" b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Vindication of God’s Election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740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0" i="1" dirty="0"/>
              <a:t>He who covers his sins will not prosper, But </a:t>
            </a:r>
            <a:r>
              <a:rPr lang="en-US" sz="2800" b="1" i="1" dirty="0"/>
              <a:t>whoever confesses and forsakes them </a:t>
            </a:r>
            <a:r>
              <a:rPr lang="en-US" sz="2800" b="1" i="1" u="sng" dirty="0"/>
              <a:t>will have mercy</a:t>
            </a:r>
            <a:r>
              <a:rPr lang="en-US" sz="2800" b="0" i="1" dirty="0"/>
              <a:t>. Happy is the man who is always reverent, But </a:t>
            </a:r>
            <a:r>
              <a:rPr lang="en-US" sz="2800" i="1" dirty="0"/>
              <a:t>he </a:t>
            </a:r>
            <a:r>
              <a:rPr lang="en-US" sz="2800" b="1" i="1" dirty="0"/>
              <a:t>who </a:t>
            </a:r>
            <a:r>
              <a:rPr lang="en-US" sz="2800" b="1" i="1" u="sng" dirty="0"/>
              <a:t>hardens his heart will fall</a:t>
            </a:r>
            <a:r>
              <a:rPr lang="en-US" sz="2800" b="1" i="1" dirty="0"/>
              <a:t> into calamity</a:t>
            </a:r>
            <a:r>
              <a:rPr lang="en-US" sz="2800" b="0" i="1" dirty="0"/>
              <a:t>. </a:t>
            </a:r>
            <a:r>
              <a:rPr lang="en-US" sz="2800" b="0" dirty="0"/>
              <a:t>(</a:t>
            </a:r>
            <a:r>
              <a:rPr lang="en-US" sz="2800" b="1" dirty="0">
                <a:solidFill>
                  <a:schemeClr val="accent2"/>
                </a:solidFill>
              </a:rPr>
              <a:t>Proverbs 28:13</a:t>
            </a:r>
            <a:r>
              <a:rPr lang="en-US" sz="2800" b="0" dirty="0" smtClean="0"/>
              <a:t>)</a:t>
            </a:r>
            <a:endParaRPr lang="en-US" sz="2800" b="0" dirty="0"/>
          </a:p>
          <a:p>
            <a:pPr marL="0" indent="0">
              <a:buNone/>
            </a:pPr>
            <a:r>
              <a:rPr lang="en-US" sz="2800" b="0" i="1" dirty="0"/>
              <a:t>Let the </a:t>
            </a:r>
            <a:r>
              <a:rPr lang="en-US" sz="2800" b="1" i="1" dirty="0"/>
              <a:t>wicked forsake his way</a:t>
            </a:r>
            <a:r>
              <a:rPr lang="en-US" sz="2800" b="0" i="1" dirty="0"/>
              <a:t>, And the unrighteous man his thoughts; Let him </a:t>
            </a:r>
            <a:r>
              <a:rPr lang="en-US" sz="2800" b="1" i="1" dirty="0"/>
              <a:t>return to the LORD</a:t>
            </a:r>
            <a:r>
              <a:rPr lang="en-US" sz="2800" b="0" i="1" dirty="0"/>
              <a:t>, And </a:t>
            </a:r>
            <a:r>
              <a:rPr lang="en-US" sz="2800" b="1" i="1" dirty="0"/>
              <a:t>He </a:t>
            </a:r>
            <a:r>
              <a:rPr lang="en-US" sz="2800" b="1" i="1" u="sng" dirty="0"/>
              <a:t>will have mercy</a:t>
            </a:r>
            <a:r>
              <a:rPr lang="en-US" sz="2800" b="1" i="1" dirty="0"/>
              <a:t> on him</a:t>
            </a:r>
            <a:r>
              <a:rPr lang="en-US" sz="2800" b="0" i="1" dirty="0"/>
              <a:t>; And to our God, For He will abundantly pardon. </a:t>
            </a:r>
            <a:r>
              <a:rPr lang="en-US" sz="2800" b="0" dirty="0"/>
              <a:t>(</a:t>
            </a:r>
            <a:r>
              <a:rPr lang="en-US" sz="2800" b="1" dirty="0">
                <a:solidFill>
                  <a:schemeClr val="accent2"/>
                </a:solidFill>
              </a:rPr>
              <a:t>Isaiah 55:7</a:t>
            </a:r>
            <a:r>
              <a:rPr lang="en-US" sz="2800" b="0" dirty="0" smtClean="0"/>
              <a:t>)</a:t>
            </a:r>
            <a:endParaRPr lang="en-US" sz="2800" b="0" dirty="0"/>
          </a:p>
          <a:p>
            <a:pPr marL="0" indent="0">
              <a:buNone/>
            </a:pPr>
            <a:r>
              <a:rPr lang="en-US" sz="2800" b="0" i="1" dirty="0"/>
              <a:t>... be clothed with </a:t>
            </a:r>
            <a:r>
              <a:rPr lang="en-US" sz="2800" b="1" i="1" u="sng" dirty="0">
                <a:solidFill>
                  <a:schemeClr val="accent2"/>
                </a:solidFill>
              </a:rPr>
              <a:t>humility</a:t>
            </a:r>
            <a:r>
              <a:rPr lang="en-US" sz="2800" b="0" i="1" dirty="0"/>
              <a:t>, for </a:t>
            </a:r>
            <a:r>
              <a:rPr lang="en-US" sz="2800" b="0" i="1" dirty="0" smtClean="0"/>
              <a:t>“</a:t>
            </a:r>
            <a:r>
              <a:rPr lang="en-US" sz="2800" b="1" i="1" dirty="0" smtClean="0"/>
              <a:t>God </a:t>
            </a:r>
            <a:r>
              <a:rPr lang="en-US" sz="2800" b="1" i="1" u="sng" dirty="0"/>
              <a:t>resists</a:t>
            </a:r>
            <a:r>
              <a:rPr lang="en-US" sz="2800" b="1" i="1" dirty="0"/>
              <a:t> the </a:t>
            </a:r>
            <a:r>
              <a:rPr lang="en-US" sz="2800" b="1" i="1" u="sng" dirty="0"/>
              <a:t>proud</a:t>
            </a:r>
            <a:r>
              <a:rPr lang="en-US" sz="2800" b="1" i="1" dirty="0"/>
              <a:t>, But gives </a:t>
            </a:r>
            <a:r>
              <a:rPr lang="en-US" sz="2800" b="1" i="1" u="sng" dirty="0"/>
              <a:t>grace</a:t>
            </a:r>
            <a:r>
              <a:rPr lang="en-US" sz="2800" b="1" i="1" dirty="0"/>
              <a:t> to the </a:t>
            </a:r>
            <a:r>
              <a:rPr lang="en-US" sz="2800" b="1" i="1" u="sng" dirty="0"/>
              <a:t>humble</a:t>
            </a:r>
            <a:r>
              <a:rPr lang="en-US" sz="2800" b="0" i="1" dirty="0" smtClean="0"/>
              <a:t>.” </a:t>
            </a:r>
            <a:r>
              <a:rPr lang="en-US" sz="2800" b="0" dirty="0"/>
              <a:t>(</a:t>
            </a:r>
            <a:r>
              <a:rPr lang="en-US" sz="2800" b="1" dirty="0">
                <a:solidFill>
                  <a:schemeClr val="accent2"/>
                </a:solidFill>
              </a:rPr>
              <a:t>I Peter </a:t>
            </a:r>
            <a:r>
              <a:rPr lang="en-US" sz="2800" b="1" dirty="0" smtClean="0">
                <a:solidFill>
                  <a:schemeClr val="accent2"/>
                </a:solidFill>
              </a:rPr>
              <a:t>5:5</a:t>
            </a:r>
            <a:r>
              <a:rPr lang="en-US" sz="2800" b="0" dirty="0" smtClean="0"/>
              <a:t>)</a:t>
            </a:r>
            <a:endParaRPr lang="en-US" sz="2800" b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i="1" dirty="0" smtClean="0"/>
              <a:t>“Who May Dwell in Your Holy Hill?”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150795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800" b="1" dirty="0"/>
              <a:t>Context:</a:t>
            </a:r>
            <a:r>
              <a:rPr lang="en-US" sz="2800" dirty="0"/>
              <a:t>  Paul anticipates accusation from disgruntled Jew (“</a:t>
            </a:r>
            <a:r>
              <a:rPr lang="en-US" sz="2800" i="1" dirty="0"/>
              <a:t>What shall we say then? Is there unrighteousness with God? Certainly not!”</a:t>
            </a:r>
            <a:r>
              <a:rPr lang="en-US" sz="2800" dirty="0"/>
              <a:t>)</a:t>
            </a:r>
          </a:p>
          <a:p>
            <a:pPr marL="346075" indent="-346075">
              <a:buFont typeface="+mj-lt"/>
              <a:buAutoNum type="arabicPeriod"/>
            </a:pPr>
            <a:r>
              <a:rPr lang="en-US" sz="2800" dirty="0"/>
              <a:t>Remember, </a:t>
            </a:r>
            <a:r>
              <a:rPr lang="en-US" sz="2800" i="1" dirty="0"/>
              <a:t>“</a:t>
            </a:r>
            <a:r>
              <a:rPr lang="en-US" sz="2800" i="1" u="sng" dirty="0"/>
              <a:t>all</a:t>
            </a:r>
            <a:r>
              <a:rPr lang="en-US" sz="2800" i="1" dirty="0"/>
              <a:t> have sinned”</a:t>
            </a:r>
            <a:r>
              <a:rPr lang="en-US" sz="2800" dirty="0"/>
              <a:t> (</a:t>
            </a:r>
            <a:r>
              <a:rPr lang="en-US" sz="2800" b="1" dirty="0">
                <a:solidFill>
                  <a:schemeClr val="accent2"/>
                </a:solidFill>
              </a:rPr>
              <a:t>Romans 3:23</a:t>
            </a:r>
            <a:r>
              <a:rPr lang="en-US" sz="2800" dirty="0"/>
              <a:t>).  None have right to dictate terms of salvation.</a:t>
            </a:r>
          </a:p>
          <a:p>
            <a:pPr marL="346075" indent="-346075">
              <a:buFont typeface="+mj-lt"/>
              <a:buAutoNum type="arabicPeriod"/>
            </a:pPr>
            <a:r>
              <a:rPr lang="en-US" sz="2800" dirty="0"/>
              <a:t>Only God has right to choose </a:t>
            </a:r>
            <a:r>
              <a:rPr lang="en-US" sz="2800" b="1" i="1" dirty="0"/>
              <a:t>terms</a:t>
            </a:r>
            <a:r>
              <a:rPr lang="en-US" sz="2800" dirty="0"/>
              <a:t> of mercy.  What terms?</a:t>
            </a:r>
          </a:p>
          <a:p>
            <a:pPr marL="346075" indent="-346075">
              <a:buFont typeface="+mj-lt"/>
              <a:buAutoNum type="arabicPeriod"/>
            </a:pPr>
            <a:r>
              <a:rPr lang="en-US" sz="2800" b="1" i="1" dirty="0" smtClean="0">
                <a:solidFill>
                  <a:schemeClr val="accent2"/>
                </a:solidFill>
              </a:rPr>
              <a:t>“Not-But”</a:t>
            </a:r>
            <a:r>
              <a:rPr lang="en-US" sz="2800" b="0" dirty="0" smtClean="0"/>
              <a:t> indicates </a:t>
            </a:r>
            <a:r>
              <a:rPr lang="en-US" sz="2800" b="1" i="1" dirty="0" smtClean="0"/>
              <a:t>relative</a:t>
            </a:r>
            <a:r>
              <a:rPr lang="en-US" sz="2800" b="0" dirty="0" smtClean="0"/>
              <a:t> importance.</a:t>
            </a:r>
            <a:endParaRPr lang="en-US" sz="2800" b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Vindication of God’s Election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84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Not-But: Relative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 fontAlgn="base">
              <a:lnSpc>
                <a:spcPct val="95000"/>
              </a:lnSpc>
              <a:spcBef>
                <a:spcPts val="100"/>
              </a:spcBef>
              <a:buNone/>
            </a:pPr>
            <a:r>
              <a:rPr lang="en-US" sz="2800" b="0" i="1" kern="0" dirty="0" smtClean="0">
                <a:cs typeface="Arial"/>
              </a:rPr>
              <a:t>“</a:t>
            </a:r>
            <a:r>
              <a:rPr lang="en-US" sz="2800" b="1" i="1" kern="0" dirty="0">
                <a:cs typeface="Arial"/>
              </a:rPr>
              <a:t>Do </a:t>
            </a:r>
            <a:r>
              <a:rPr lang="en-US" sz="2800" b="1" i="1" u="sng" kern="0" dirty="0">
                <a:solidFill>
                  <a:schemeClr val="accent2"/>
                </a:solidFill>
                <a:cs typeface="Arial"/>
              </a:rPr>
              <a:t>not</a:t>
            </a:r>
            <a:r>
              <a:rPr lang="en-US" sz="2800" b="1" i="1" kern="0" dirty="0">
                <a:solidFill>
                  <a:schemeClr val="accent2"/>
                </a:solidFill>
                <a:cs typeface="Arial"/>
              </a:rPr>
              <a:t> </a:t>
            </a:r>
            <a:r>
              <a:rPr lang="en-US" sz="2800" b="1" i="1" kern="0" dirty="0">
                <a:cs typeface="Arial"/>
              </a:rPr>
              <a:t>labor </a:t>
            </a:r>
            <a:r>
              <a:rPr lang="en-US" sz="2800" b="0" i="1" kern="0" dirty="0">
                <a:cs typeface="Arial"/>
              </a:rPr>
              <a:t>for the </a:t>
            </a:r>
            <a:r>
              <a:rPr lang="en-US" sz="2800" b="1" i="1" kern="0" dirty="0">
                <a:cs typeface="Arial"/>
              </a:rPr>
              <a:t>food which </a:t>
            </a:r>
            <a:r>
              <a:rPr lang="en-US" sz="2800" b="1" i="1" u="sng" kern="0" dirty="0">
                <a:cs typeface="Arial"/>
              </a:rPr>
              <a:t>perishes</a:t>
            </a:r>
            <a:r>
              <a:rPr lang="en-US" sz="2800" b="1" i="1" kern="0" dirty="0">
                <a:cs typeface="Arial"/>
              </a:rPr>
              <a:t>, </a:t>
            </a:r>
            <a:r>
              <a:rPr lang="en-US" sz="2800" b="1" i="1" u="sng" kern="0" dirty="0">
                <a:solidFill>
                  <a:schemeClr val="accent2"/>
                </a:solidFill>
                <a:cs typeface="Arial"/>
              </a:rPr>
              <a:t>but</a:t>
            </a:r>
            <a:r>
              <a:rPr lang="en-US" sz="2800" b="1" i="1" kern="0" dirty="0">
                <a:solidFill>
                  <a:schemeClr val="accent2"/>
                </a:solidFill>
                <a:cs typeface="Arial"/>
              </a:rPr>
              <a:t> </a:t>
            </a:r>
            <a:r>
              <a:rPr lang="en-US" sz="2800" b="0" i="1" kern="0" dirty="0">
                <a:cs typeface="Arial"/>
              </a:rPr>
              <a:t>for the </a:t>
            </a:r>
            <a:r>
              <a:rPr lang="en-US" sz="2800" b="1" i="1" kern="0" dirty="0">
                <a:cs typeface="Arial"/>
              </a:rPr>
              <a:t>food which </a:t>
            </a:r>
            <a:r>
              <a:rPr lang="en-US" sz="2800" b="1" i="1" u="sng" kern="0" dirty="0">
                <a:cs typeface="Arial"/>
              </a:rPr>
              <a:t>endures</a:t>
            </a:r>
            <a:r>
              <a:rPr lang="en-US" sz="2800" b="1" i="1" kern="0" dirty="0">
                <a:cs typeface="Arial"/>
              </a:rPr>
              <a:t> to everlasting life</a:t>
            </a:r>
            <a:r>
              <a:rPr lang="en-US" sz="2800" b="0" i="1" kern="0" dirty="0">
                <a:cs typeface="Arial"/>
              </a:rPr>
              <a:t>, which the Son of Man will give you, because God the Father has set His seal on Him.”</a:t>
            </a:r>
            <a:r>
              <a:rPr lang="en-US" sz="2800" b="0" kern="0" dirty="0">
                <a:cs typeface="Arial"/>
              </a:rPr>
              <a:t> (</a:t>
            </a:r>
            <a:r>
              <a:rPr lang="en-US" sz="2800" b="1" kern="0" dirty="0">
                <a:solidFill>
                  <a:schemeClr val="accent2"/>
                </a:solidFill>
                <a:cs typeface="Arial"/>
              </a:rPr>
              <a:t>John 6:27</a:t>
            </a:r>
            <a:r>
              <a:rPr lang="en-US" sz="2800" kern="0" dirty="0">
                <a:cs typeface="Arial"/>
              </a:rPr>
              <a:t>; </a:t>
            </a:r>
            <a:r>
              <a:rPr lang="en-US" sz="2800" kern="0" dirty="0" smtClean="0">
                <a:cs typeface="Arial"/>
              </a:rPr>
              <a:t>see also, </a:t>
            </a:r>
            <a:r>
              <a:rPr lang="en-US" sz="2800" b="1" kern="0" dirty="0" smtClean="0">
                <a:solidFill>
                  <a:schemeClr val="accent2"/>
                </a:solidFill>
                <a:cs typeface="Arial"/>
              </a:rPr>
              <a:t>II The. </a:t>
            </a:r>
            <a:r>
              <a:rPr lang="en-US" sz="2800" b="1" kern="0" dirty="0">
                <a:solidFill>
                  <a:schemeClr val="accent2"/>
                </a:solidFill>
                <a:cs typeface="Arial"/>
              </a:rPr>
              <a:t>3:10</a:t>
            </a:r>
            <a:r>
              <a:rPr lang="en-US" sz="2800" b="0" kern="0" dirty="0" smtClean="0">
                <a:cs typeface="Arial"/>
              </a:rPr>
              <a:t>)</a:t>
            </a:r>
            <a:endParaRPr lang="en-US" sz="2800" b="0" kern="0" dirty="0">
              <a:cs typeface="Arial"/>
            </a:endParaRPr>
          </a:p>
          <a:p>
            <a:pPr marL="0" lvl="0" indent="0" fontAlgn="base">
              <a:lnSpc>
                <a:spcPct val="95000"/>
              </a:lnSpc>
              <a:spcBef>
                <a:spcPts val="100"/>
              </a:spcBef>
              <a:buNone/>
            </a:pPr>
            <a:r>
              <a:rPr lang="en-US" sz="2800" b="0" i="1" kern="0" dirty="0" smtClean="0">
                <a:cs typeface="Arial"/>
              </a:rPr>
              <a:t>Then </a:t>
            </a:r>
            <a:r>
              <a:rPr lang="en-US" sz="2800" b="0" i="1" kern="0" dirty="0">
                <a:cs typeface="Arial"/>
              </a:rPr>
              <a:t>Jesus cried out and said, “He who believes in Me, </a:t>
            </a:r>
            <a:r>
              <a:rPr lang="en-US" sz="2800" b="1" i="1" kern="0" dirty="0">
                <a:cs typeface="Arial"/>
              </a:rPr>
              <a:t>believes </a:t>
            </a:r>
            <a:r>
              <a:rPr lang="en-US" sz="2800" b="1" i="1" u="sng" kern="0" dirty="0">
                <a:solidFill>
                  <a:schemeClr val="accent2"/>
                </a:solidFill>
                <a:cs typeface="Arial"/>
              </a:rPr>
              <a:t>not</a:t>
            </a:r>
            <a:r>
              <a:rPr lang="en-US" sz="2800" b="1" i="1" kern="0" dirty="0">
                <a:solidFill>
                  <a:schemeClr val="accent2"/>
                </a:solidFill>
                <a:cs typeface="Arial"/>
              </a:rPr>
              <a:t> </a:t>
            </a:r>
            <a:r>
              <a:rPr lang="en-US" sz="2800" b="1" i="1" kern="0" dirty="0">
                <a:cs typeface="Arial"/>
              </a:rPr>
              <a:t>in Me </a:t>
            </a:r>
            <a:r>
              <a:rPr lang="en-US" sz="2800" b="1" i="1" u="sng" kern="0" dirty="0">
                <a:solidFill>
                  <a:schemeClr val="accent2"/>
                </a:solidFill>
                <a:cs typeface="Arial"/>
              </a:rPr>
              <a:t>but</a:t>
            </a:r>
            <a:r>
              <a:rPr lang="en-US" sz="2800" b="1" i="1" kern="0" dirty="0">
                <a:solidFill>
                  <a:schemeClr val="accent2"/>
                </a:solidFill>
                <a:cs typeface="Arial"/>
              </a:rPr>
              <a:t> </a:t>
            </a:r>
            <a:r>
              <a:rPr lang="en-US" sz="2800" b="1" i="1" kern="0" dirty="0">
                <a:cs typeface="Arial"/>
              </a:rPr>
              <a:t>in Him who sent Me</a:t>
            </a:r>
            <a:r>
              <a:rPr lang="en-US" sz="2800" b="0" i="1" kern="0" dirty="0">
                <a:cs typeface="Arial"/>
              </a:rPr>
              <a:t>.”</a:t>
            </a:r>
            <a:r>
              <a:rPr lang="en-US" sz="2800" b="0" kern="0" dirty="0">
                <a:cs typeface="Arial"/>
              </a:rPr>
              <a:t> (</a:t>
            </a:r>
            <a:r>
              <a:rPr lang="en-US" sz="2800" b="1" kern="0" dirty="0">
                <a:solidFill>
                  <a:schemeClr val="accent2"/>
                </a:solidFill>
                <a:cs typeface="Arial"/>
              </a:rPr>
              <a:t>John 12:44</a:t>
            </a:r>
            <a:r>
              <a:rPr lang="en-US" sz="2800" b="0" kern="0" dirty="0" smtClean="0">
                <a:cs typeface="Arial"/>
              </a:rPr>
              <a:t>)</a:t>
            </a:r>
          </a:p>
          <a:p>
            <a:pPr marL="0" indent="0">
              <a:lnSpc>
                <a:spcPct val="95000"/>
              </a:lnSpc>
              <a:buNone/>
            </a:pPr>
            <a:r>
              <a:rPr lang="en-US" sz="2800" i="1" dirty="0"/>
              <a:t>So then </a:t>
            </a:r>
            <a:r>
              <a:rPr lang="en-US" sz="2800" b="1" i="1" u="sng" dirty="0"/>
              <a:t>it</a:t>
            </a:r>
            <a:r>
              <a:rPr lang="en-US" sz="2800" b="1" i="1" dirty="0"/>
              <a:t> is </a:t>
            </a:r>
            <a:r>
              <a:rPr lang="en-US" sz="2800" b="1" i="1" u="sng" dirty="0">
                <a:solidFill>
                  <a:schemeClr val="accent2"/>
                </a:solidFill>
              </a:rPr>
              <a:t>not</a:t>
            </a:r>
            <a:r>
              <a:rPr lang="en-US" sz="2800" b="1" i="1" dirty="0">
                <a:solidFill>
                  <a:schemeClr val="accent2"/>
                </a:solidFill>
              </a:rPr>
              <a:t> </a:t>
            </a:r>
            <a:r>
              <a:rPr lang="en-US" sz="2800" b="1" i="1" dirty="0"/>
              <a:t>of him who wills, </a:t>
            </a:r>
            <a:r>
              <a:rPr lang="en-US" sz="2800" b="1" i="1" u="sng" dirty="0">
                <a:solidFill>
                  <a:schemeClr val="accent2"/>
                </a:solidFill>
              </a:rPr>
              <a:t>nor</a:t>
            </a:r>
            <a:r>
              <a:rPr lang="en-US" sz="2800" b="1" i="1" dirty="0">
                <a:solidFill>
                  <a:schemeClr val="accent2"/>
                </a:solidFill>
              </a:rPr>
              <a:t> </a:t>
            </a:r>
            <a:r>
              <a:rPr lang="en-US" sz="2800" b="1" i="1" dirty="0"/>
              <a:t>of him who runs, </a:t>
            </a:r>
            <a:r>
              <a:rPr lang="en-US" sz="2800" b="1" i="1" u="sng" dirty="0">
                <a:solidFill>
                  <a:schemeClr val="accent2"/>
                </a:solidFill>
              </a:rPr>
              <a:t>but</a:t>
            </a:r>
            <a:r>
              <a:rPr lang="en-US" sz="2800" b="1" i="1" dirty="0">
                <a:solidFill>
                  <a:schemeClr val="accent2"/>
                </a:solidFill>
              </a:rPr>
              <a:t> </a:t>
            </a:r>
            <a:r>
              <a:rPr lang="en-US" sz="2800" b="1" i="1" dirty="0"/>
              <a:t>of God who </a:t>
            </a:r>
            <a:r>
              <a:rPr lang="en-US" sz="2800" b="1" i="1" u="sng" dirty="0"/>
              <a:t>shows mercy</a:t>
            </a:r>
            <a:r>
              <a:rPr lang="en-US" sz="2800" i="1" dirty="0"/>
              <a:t>. </a:t>
            </a:r>
            <a:r>
              <a:rPr lang="en-US" sz="2800" dirty="0"/>
              <a:t>(</a:t>
            </a:r>
            <a:r>
              <a:rPr lang="en-US" sz="2800" b="1" dirty="0">
                <a:solidFill>
                  <a:schemeClr val="accent2"/>
                </a:solidFill>
              </a:rPr>
              <a:t>Romans 9:14-16</a:t>
            </a:r>
            <a:r>
              <a:rPr lang="en-US" sz="2800" dirty="0" smtClean="0"/>
              <a:t>)</a:t>
            </a:r>
          </a:p>
          <a:p>
            <a:pPr>
              <a:lnSpc>
                <a:spcPct val="95000"/>
              </a:lnSpc>
            </a:pPr>
            <a:r>
              <a:rPr lang="en-US" sz="2800" dirty="0"/>
              <a:t>God's will </a:t>
            </a:r>
            <a:r>
              <a:rPr lang="en-US" sz="2800" dirty="0" smtClean="0"/>
              <a:t>is </a:t>
            </a:r>
            <a:r>
              <a:rPr lang="en-US" sz="2800" b="1" i="1" dirty="0" smtClean="0"/>
              <a:t>relatively</a:t>
            </a:r>
            <a:r>
              <a:rPr lang="en-US" sz="2800" dirty="0" smtClean="0"/>
              <a:t> supreme, cannot </a:t>
            </a:r>
            <a:r>
              <a:rPr lang="en-US" sz="2800" dirty="0"/>
              <a:t>be thwarted (</a:t>
            </a:r>
            <a:r>
              <a:rPr lang="en-US" sz="2800" b="1" dirty="0" smtClean="0">
                <a:solidFill>
                  <a:schemeClr val="accent2"/>
                </a:solidFill>
              </a:rPr>
              <a:t>Isa. </a:t>
            </a:r>
            <a:r>
              <a:rPr lang="en-US" sz="2800" b="1" dirty="0">
                <a:solidFill>
                  <a:schemeClr val="accent2"/>
                </a:solidFill>
              </a:rPr>
              <a:t>43:13</a:t>
            </a:r>
            <a:r>
              <a:rPr lang="en-US" sz="2800" dirty="0" smtClean="0"/>
              <a:t>).  But, that does </a:t>
            </a:r>
            <a:r>
              <a:rPr lang="en-US" sz="2800" b="1" i="1" u="sng" dirty="0" smtClean="0"/>
              <a:t>not</a:t>
            </a:r>
            <a:r>
              <a:rPr lang="en-US" sz="2800" dirty="0" smtClean="0"/>
              <a:t> imply </a:t>
            </a:r>
            <a:r>
              <a:rPr lang="en-US" sz="2800" b="1" i="1" dirty="0" smtClean="0"/>
              <a:t>exclusivity</a:t>
            </a:r>
            <a:r>
              <a:rPr lang="en-US" sz="2800" dirty="0" smtClean="0"/>
              <a:t>!</a:t>
            </a:r>
          </a:p>
          <a:p>
            <a:pPr>
              <a:lnSpc>
                <a:spcPct val="95000"/>
              </a:lnSpc>
            </a:pPr>
            <a:r>
              <a:rPr lang="en-US" sz="2800" dirty="0" smtClean="0"/>
              <a:t>Can </a:t>
            </a:r>
            <a:r>
              <a:rPr lang="en-US" sz="2800" b="1" i="1" dirty="0" smtClean="0"/>
              <a:t>He</a:t>
            </a:r>
            <a:r>
              <a:rPr lang="en-US" sz="2800" dirty="0" smtClean="0"/>
              <a:t> </a:t>
            </a:r>
            <a:r>
              <a:rPr lang="en-US" sz="2800" b="1" i="1" u="sng" dirty="0" smtClean="0"/>
              <a:t>not</a:t>
            </a:r>
            <a:r>
              <a:rPr lang="en-US" sz="2800" dirty="0" smtClean="0"/>
              <a:t> </a:t>
            </a:r>
            <a:r>
              <a:rPr lang="en-US" sz="2800" b="1" i="1" dirty="0" smtClean="0"/>
              <a:t>choose</a:t>
            </a:r>
            <a:r>
              <a:rPr lang="en-US" sz="2800" dirty="0" smtClean="0"/>
              <a:t> to consider our will?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29823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800" b="0" i="1" dirty="0"/>
              <a:t>Then </a:t>
            </a:r>
            <a:r>
              <a:rPr lang="en-US" sz="2800" b="1" i="1" u="sng" dirty="0"/>
              <a:t>Moses said to the LORD</a:t>
            </a:r>
            <a:r>
              <a:rPr lang="en-US" sz="2800" b="0" i="1" dirty="0"/>
              <a:t>, </a:t>
            </a:r>
            <a:r>
              <a:rPr lang="en-US" sz="2800" b="0" i="1" dirty="0" smtClean="0"/>
              <a:t>“See</a:t>
            </a:r>
            <a:r>
              <a:rPr lang="en-US" sz="2800" b="0" i="1" dirty="0"/>
              <a:t>, You say to me</a:t>
            </a:r>
            <a:r>
              <a:rPr lang="en-US" sz="2800" b="0" i="1" dirty="0" smtClean="0"/>
              <a:t>, ‘</a:t>
            </a:r>
            <a:r>
              <a:rPr lang="en-US" sz="2800" b="1" i="1" dirty="0" smtClean="0"/>
              <a:t>Bring </a:t>
            </a:r>
            <a:r>
              <a:rPr lang="en-US" sz="2800" b="1" i="1" dirty="0"/>
              <a:t>up </a:t>
            </a:r>
            <a:r>
              <a:rPr lang="en-US" sz="2800" b="1" i="1" u="sng" dirty="0"/>
              <a:t>this people</a:t>
            </a:r>
            <a:r>
              <a:rPr lang="en-US" sz="2800" b="0" i="1" dirty="0" smtClean="0"/>
              <a:t>.’ … Now </a:t>
            </a:r>
            <a:r>
              <a:rPr lang="en-US" sz="2800" b="0" i="1" dirty="0"/>
              <a:t>therefore, I pray, if I have found grace in Your sight, </a:t>
            </a:r>
            <a:r>
              <a:rPr lang="en-US" sz="2800" b="1" i="1" dirty="0"/>
              <a:t>show </a:t>
            </a:r>
            <a:r>
              <a:rPr lang="en-US" sz="2800" b="1" i="1" u="sng" dirty="0"/>
              <a:t>me</a:t>
            </a:r>
            <a:r>
              <a:rPr lang="en-US" sz="2800" b="1" i="1" dirty="0"/>
              <a:t> now Your way</a:t>
            </a:r>
            <a:r>
              <a:rPr lang="en-US" sz="2800" b="0" i="1" dirty="0"/>
              <a:t>, that I may know You and that </a:t>
            </a:r>
            <a:r>
              <a:rPr lang="en-US" sz="2800" b="1" i="1" u="sng" dirty="0"/>
              <a:t>I may find grace</a:t>
            </a:r>
            <a:r>
              <a:rPr lang="en-US" sz="2800" b="1" i="1" dirty="0"/>
              <a:t> in Your sight</a:t>
            </a:r>
            <a:r>
              <a:rPr lang="en-US" sz="2800" b="0" i="1" dirty="0"/>
              <a:t>. </a:t>
            </a:r>
            <a:r>
              <a:rPr lang="en-US" sz="2800" b="1" i="1" dirty="0"/>
              <a:t>And </a:t>
            </a:r>
            <a:r>
              <a:rPr lang="en-US" sz="2800" b="1" i="1" u="sng" dirty="0"/>
              <a:t>consider</a:t>
            </a:r>
            <a:r>
              <a:rPr lang="en-US" sz="2800" b="1" i="1" dirty="0"/>
              <a:t> that </a:t>
            </a:r>
            <a:r>
              <a:rPr lang="en-US" sz="2800" b="1" i="1" u="sng" dirty="0"/>
              <a:t>this nation is </a:t>
            </a:r>
            <a:r>
              <a:rPr lang="en-US" sz="2800" b="1" i="1" u="sng" dirty="0">
                <a:solidFill>
                  <a:schemeClr val="accent2"/>
                </a:solidFill>
              </a:rPr>
              <a:t>Your </a:t>
            </a:r>
            <a:r>
              <a:rPr lang="en-US" sz="2800" b="1" i="1" u="sng" dirty="0" smtClean="0">
                <a:solidFill>
                  <a:schemeClr val="accent2"/>
                </a:solidFill>
              </a:rPr>
              <a:t>people</a:t>
            </a:r>
            <a:r>
              <a:rPr lang="en-US" sz="2800" b="0" i="1" dirty="0" smtClean="0"/>
              <a:t>.” And </a:t>
            </a:r>
            <a:r>
              <a:rPr lang="en-US" sz="2800" b="0" i="1" dirty="0"/>
              <a:t>He said, </a:t>
            </a:r>
            <a:r>
              <a:rPr lang="en-US" sz="2800" b="0" i="1" dirty="0" smtClean="0"/>
              <a:t>“My </a:t>
            </a:r>
            <a:r>
              <a:rPr lang="en-US" sz="2800" b="0" i="1" dirty="0"/>
              <a:t>Presence will go with you, and </a:t>
            </a:r>
            <a:r>
              <a:rPr lang="en-US" sz="2800" b="1" i="1" dirty="0"/>
              <a:t>I will give </a:t>
            </a:r>
            <a:r>
              <a:rPr lang="en-US" sz="2800" b="1" i="1" u="sng" dirty="0"/>
              <a:t>you</a:t>
            </a:r>
            <a:r>
              <a:rPr lang="en-US" sz="2800" b="1" i="1" dirty="0"/>
              <a:t> </a:t>
            </a:r>
            <a:r>
              <a:rPr lang="en-US" sz="2800" b="1" i="1" dirty="0" smtClean="0"/>
              <a:t>rest</a:t>
            </a:r>
            <a:r>
              <a:rPr lang="en-US" sz="2800" b="0" i="1" dirty="0" smtClean="0"/>
              <a:t>. … I </a:t>
            </a:r>
            <a:r>
              <a:rPr lang="en-US" sz="2800" b="0" i="1" dirty="0"/>
              <a:t>will make all My goodness pass before you, and I will proclaim the name of the LORD before you. </a:t>
            </a:r>
            <a:r>
              <a:rPr lang="en-US" sz="2800" i="1" dirty="0"/>
              <a:t>I will be gracious </a:t>
            </a:r>
            <a:r>
              <a:rPr lang="en-US" sz="2800" i="1" u="sng" dirty="0"/>
              <a:t>to whom I will be gracious</a:t>
            </a:r>
            <a:r>
              <a:rPr lang="en-US" sz="2800" i="1" dirty="0"/>
              <a:t>, and I will have compassion </a:t>
            </a:r>
            <a:r>
              <a:rPr lang="en-US" sz="2800" i="1" u="sng" dirty="0"/>
              <a:t>on whom I will have compassion</a:t>
            </a:r>
            <a:r>
              <a:rPr lang="en-US" sz="2800" b="0" i="1" dirty="0" smtClean="0"/>
              <a:t>.” </a:t>
            </a:r>
            <a:r>
              <a:rPr lang="en-US" sz="2800" b="0" dirty="0"/>
              <a:t>(</a:t>
            </a:r>
            <a:r>
              <a:rPr lang="en-US" sz="2800" b="1" dirty="0" smtClean="0">
                <a:solidFill>
                  <a:schemeClr val="accent2"/>
                </a:solidFill>
              </a:rPr>
              <a:t>Exodus 33:12-19</a:t>
            </a:r>
            <a:r>
              <a:rPr lang="en-US" sz="2800" b="0" dirty="0" smtClean="0"/>
              <a:t>; also, verses </a:t>
            </a:r>
            <a:r>
              <a:rPr lang="en-US" sz="2800" dirty="0" smtClean="0">
                <a:solidFill>
                  <a:schemeClr val="accent2"/>
                </a:solidFill>
              </a:rPr>
              <a:t>3-11</a:t>
            </a:r>
            <a:r>
              <a:rPr lang="en-US" sz="2800" b="0" dirty="0" smtClean="0"/>
              <a:t>)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Moses sought and found grace for </a:t>
            </a:r>
            <a:r>
              <a:rPr lang="en-US" sz="2800" b="1" i="1" dirty="0" smtClean="0"/>
              <a:t>himself</a:t>
            </a:r>
            <a:r>
              <a:rPr lang="en-US" sz="2800" dirty="0" smtClean="0"/>
              <a:t> from God.</a:t>
            </a:r>
          </a:p>
          <a:p>
            <a:pPr>
              <a:spcBef>
                <a:spcPts val="0"/>
              </a:spcBef>
            </a:pPr>
            <a:r>
              <a:rPr lang="en-US" sz="2800" b="0" dirty="0" smtClean="0"/>
              <a:t>God was </a:t>
            </a:r>
            <a:r>
              <a:rPr lang="en-US" sz="2800" b="1" i="1" dirty="0" smtClean="0"/>
              <a:t>unwilling</a:t>
            </a:r>
            <a:r>
              <a:rPr lang="en-US" sz="2800" b="0" dirty="0" smtClean="0"/>
              <a:t> to grant Moses’ </a:t>
            </a:r>
            <a:r>
              <a:rPr lang="en-US" sz="2800" b="1" i="1" dirty="0" smtClean="0"/>
              <a:t>will</a:t>
            </a:r>
            <a:r>
              <a:rPr lang="en-US" sz="2800" b="0" dirty="0" smtClean="0"/>
              <a:t> for Israel!</a:t>
            </a:r>
            <a:endParaRPr lang="en-US" sz="2800" b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Context: Who is </a:t>
            </a:r>
            <a:r>
              <a:rPr lang="en-US" i="1" dirty="0" smtClean="0"/>
              <a:t>“One Who Wills”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272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2400" b="0" i="1" dirty="0"/>
              <a:t> I tell the truth in Christ, I am not lying, my conscience also bearing me witness in the Holy Spirit</a:t>
            </a:r>
            <a:r>
              <a:rPr lang="en-US" sz="2400" b="0" i="1" dirty="0" smtClean="0"/>
              <a:t>, that </a:t>
            </a:r>
            <a:r>
              <a:rPr lang="en-US" sz="2400" b="1" i="1" dirty="0"/>
              <a:t>I have </a:t>
            </a:r>
            <a:r>
              <a:rPr lang="en-US" sz="2400" b="1" i="1" u="sng" dirty="0"/>
              <a:t>great sorrow</a:t>
            </a:r>
            <a:r>
              <a:rPr lang="en-US" sz="2400" b="1" i="1" dirty="0"/>
              <a:t> and </a:t>
            </a:r>
            <a:r>
              <a:rPr lang="en-US" sz="2400" b="1" i="1" u="sng" dirty="0"/>
              <a:t>continual grief</a:t>
            </a:r>
            <a:r>
              <a:rPr lang="en-US" sz="2400" b="1" i="1" dirty="0"/>
              <a:t> in my heart</a:t>
            </a:r>
            <a:r>
              <a:rPr lang="en-US" sz="2400" b="0" i="1" dirty="0" smtClean="0"/>
              <a:t>. For</a:t>
            </a:r>
            <a:r>
              <a:rPr lang="en-US" sz="2400" i="1" dirty="0" smtClean="0"/>
              <a:t> </a:t>
            </a:r>
            <a:r>
              <a:rPr lang="en-US" sz="2400" b="1" i="1" dirty="0"/>
              <a:t>I </a:t>
            </a:r>
            <a:r>
              <a:rPr lang="en-US" sz="2400" b="1" i="1" u="sng" dirty="0"/>
              <a:t>could wish</a:t>
            </a:r>
            <a:r>
              <a:rPr lang="en-US" sz="2400" b="1" i="1" dirty="0"/>
              <a:t> that I myself were accursed from Christ </a:t>
            </a:r>
            <a:r>
              <a:rPr lang="en-US" sz="2400" b="1" i="1" u="sng" dirty="0"/>
              <a:t>for my brethren</a:t>
            </a:r>
            <a:r>
              <a:rPr lang="en-US" sz="2400" i="1" dirty="0"/>
              <a:t>, my countrymen </a:t>
            </a:r>
            <a:r>
              <a:rPr lang="en-US" sz="2400" b="1" i="1" dirty="0"/>
              <a:t>according to the </a:t>
            </a:r>
            <a:r>
              <a:rPr lang="en-US" sz="2400" b="1" i="1" dirty="0" smtClean="0"/>
              <a:t>flesh, </a:t>
            </a:r>
            <a:r>
              <a:rPr lang="en-US" sz="2400" b="1" i="1" u="sng" dirty="0" smtClean="0"/>
              <a:t>who </a:t>
            </a:r>
            <a:r>
              <a:rPr lang="en-US" sz="2400" b="1" i="1" u="sng" dirty="0"/>
              <a:t>are </a:t>
            </a:r>
            <a:r>
              <a:rPr lang="en-US" sz="2400" b="1" i="1" u="sng" dirty="0" smtClean="0"/>
              <a:t>Israelites</a:t>
            </a:r>
            <a:r>
              <a:rPr lang="en-US" sz="2400" b="1" i="1" dirty="0" smtClean="0"/>
              <a:t> </a:t>
            </a:r>
            <a:r>
              <a:rPr lang="en-US" sz="2400" b="0" i="1" dirty="0" smtClean="0"/>
              <a:t>… </a:t>
            </a:r>
            <a:r>
              <a:rPr lang="en-US" sz="2400" b="0" dirty="0"/>
              <a:t>(</a:t>
            </a:r>
            <a:r>
              <a:rPr lang="en-US" sz="2400" b="1" dirty="0" smtClean="0">
                <a:solidFill>
                  <a:schemeClr val="accent2"/>
                </a:solidFill>
              </a:rPr>
              <a:t>Romans 9:1-4</a:t>
            </a:r>
            <a:r>
              <a:rPr lang="en-US" sz="2400" b="0" dirty="0" smtClean="0"/>
              <a:t>)</a:t>
            </a:r>
          </a:p>
          <a:p>
            <a:pPr marL="0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2400" b="0" i="1" dirty="0"/>
              <a:t>Brethren, </a:t>
            </a:r>
            <a:r>
              <a:rPr lang="en-US" sz="2400" b="1" i="1" u="sng" dirty="0"/>
              <a:t>my </a:t>
            </a:r>
            <a:r>
              <a:rPr lang="en-US" sz="2400" b="1" i="1" u="sng" dirty="0" smtClean="0"/>
              <a:t>heart’s</a:t>
            </a:r>
            <a:r>
              <a:rPr lang="en-US" sz="2400" b="1" i="1" dirty="0" smtClean="0"/>
              <a:t> </a:t>
            </a:r>
            <a:r>
              <a:rPr lang="en-US" sz="2400" b="1" i="1" dirty="0"/>
              <a:t>desire and </a:t>
            </a:r>
            <a:r>
              <a:rPr lang="en-US" sz="2400" b="1" i="1" u="sng" dirty="0"/>
              <a:t>prayer to God</a:t>
            </a:r>
            <a:r>
              <a:rPr lang="en-US" sz="2400" b="1" i="1" dirty="0"/>
              <a:t> for Israel is that </a:t>
            </a:r>
            <a:r>
              <a:rPr lang="en-US" sz="2400" b="1" i="1" u="sng" dirty="0"/>
              <a:t>they may be saved</a:t>
            </a:r>
            <a:r>
              <a:rPr lang="en-US" sz="2400" b="0" i="1" dirty="0" smtClean="0"/>
              <a:t>. For </a:t>
            </a:r>
            <a:r>
              <a:rPr lang="en-US" sz="2400" b="0" i="1" dirty="0"/>
              <a:t>I bear them witness that they have a zeal for God, but not according to knowledge</a:t>
            </a:r>
            <a:r>
              <a:rPr lang="en-US" sz="2400" b="0" i="1" dirty="0" smtClean="0"/>
              <a:t>. For </a:t>
            </a:r>
            <a:r>
              <a:rPr lang="en-US" sz="2400" b="0" i="1" dirty="0"/>
              <a:t>they being ignorant of </a:t>
            </a:r>
            <a:r>
              <a:rPr lang="en-US" sz="2400" b="0" i="1" dirty="0" smtClean="0"/>
              <a:t>God’s </a:t>
            </a:r>
            <a:r>
              <a:rPr lang="en-US" sz="2400" b="0" i="1" dirty="0"/>
              <a:t>righteousness, and </a:t>
            </a:r>
            <a:r>
              <a:rPr lang="en-US" sz="2400" b="1" i="1" u="sng" dirty="0"/>
              <a:t>seeking</a:t>
            </a:r>
            <a:r>
              <a:rPr lang="en-US" sz="2400" b="1" i="1" dirty="0"/>
              <a:t> to establish their </a:t>
            </a:r>
            <a:r>
              <a:rPr lang="en-US" sz="2400" b="1" i="1" u="sng" dirty="0"/>
              <a:t>own</a:t>
            </a:r>
            <a:r>
              <a:rPr lang="en-US" sz="2400" b="1" i="1" dirty="0"/>
              <a:t> righteousness, </a:t>
            </a:r>
            <a:r>
              <a:rPr lang="en-US" sz="2400" b="1" i="1" u="sng" dirty="0"/>
              <a:t>have not submitted</a:t>
            </a:r>
            <a:r>
              <a:rPr lang="en-US" sz="2400" b="1" i="1" dirty="0"/>
              <a:t> to the righteousness of God</a:t>
            </a:r>
            <a:r>
              <a:rPr lang="en-US" sz="2400" b="0" i="1" dirty="0" smtClean="0"/>
              <a:t>. </a:t>
            </a:r>
            <a:r>
              <a:rPr lang="en-US" sz="2400" b="0" dirty="0" smtClean="0"/>
              <a:t>(</a:t>
            </a:r>
            <a:r>
              <a:rPr lang="en-US" sz="2400" b="1" dirty="0" smtClean="0">
                <a:solidFill>
                  <a:schemeClr val="accent2"/>
                </a:solidFill>
              </a:rPr>
              <a:t>Romans 10:1-3</a:t>
            </a:r>
            <a:r>
              <a:rPr lang="en-US" sz="2400" b="0" dirty="0" smtClean="0"/>
              <a:t>)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2400" dirty="0" smtClean="0"/>
              <a:t>Like Moses, Paul desperately </a:t>
            </a:r>
            <a:r>
              <a:rPr lang="en-US" sz="2400" b="1" i="1" dirty="0" smtClean="0"/>
              <a:t>willed</a:t>
            </a:r>
            <a:r>
              <a:rPr lang="en-US" sz="2400" dirty="0" smtClean="0"/>
              <a:t> salvation for physical Israel, but God was </a:t>
            </a:r>
            <a:r>
              <a:rPr lang="en-US" sz="2400" b="1" i="1" dirty="0" smtClean="0"/>
              <a:t>unwilling</a:t>
            </a:r>
            <a:r>
              <a:rPr lang="en-US" sz="2400" dirty="0" smtClean="0"/>
              <a:t> because like Moses’ day, Israel was </a:t>
            </a:r>
            <a:r>
              <a:rPr lang="en-US" sz="2400" b="1" i="1" dirty="0" smtClean="0"/>
              <a:t>still unwilling</a:t>
            </a:r>
            <a:r>
              <a:rPr lang="en-US" sz="2400" dirty="0" smtClean="0"/>
              <a:t>!</a:t>
            </a:r>
            <a:endParaRPr lang="en-US" sz="2400" b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Context: Who is </a:t>
            </a:r>
            <a:r>
              <a:rPr lang="en-US" i="1" dirty="0"/>
              <a:t>“One Who Wills”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56144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0" i="1" dirty="0"/>
              <a:t>For the Scripture says to Pharaoh, </a:t>
            </a:r>
            <a:r>
              <a:rPr lang="en-US" sz="2800" b="0" i="1" dirty="0" smtClean="0"/>
              <a:t>“</a:t>
            </a:r>
            <a:r>
              <a:rPr lang="en-US" sz="2800" b="1" i="1" u="sng" dirty="0" smtClean="0"/>
              <a:t>For</a:t>
            </a:r>
            <a:r>
              <a:rPr lang="en-US" sz="2800" b="1" i="1" dirty="0" smtClean="0"/>
              <a:t> </a:t>
            </a:r>
            <a:r>
              <a:rPr lang="en-US" sz="2800" b="1" i="1" dirty="0"/>
              <a:t>this </a:t>
            </a:r>
            <a:r>
              <a:rPr lang="en-US" sz="2800" b="1" i="1" u="sng" dirty="0"/>
              <a:t>very purpose</a:t>
            </a:r>
            <a:r>
              <a:rPr lang="en-US" sz="2800" b="1" i="1" dirty="0"/>
              <a:t> I have raised you up, </a:t>
            </a:r>
            <a:r>
              <a:rPr lang="en-US" sz="2800" b="1" i="1" u="sng" dirty="0"/>
              <a:t>that I may show My power in you</a:t>
            </a:r>
            <a:r>
              <a:rPr lang="en-US" sz="2800" b="0" i="1" dirty="0"/>
              <a:t>, and that My name may be declared in all the earth</a:t>
            </a:r>
            <a:r>
              <a:rPr lang="en-US" sz="2800" b="0" i="1" dirty="0" smtClean="0"/>
              <a:t>.” </a:t>
            </a:r>
            <a:r>
              <a:rPr lang="en-US" sz="2800" b="1" i="1" dirty="0"/>
              <a:t>Therefore</a:t>
            </a:r>
            <a:r>
              <a:rPr lang="en-US" sz="2800" b="0" i="1" dirty="0"/>
              <a:t> He has mercy on whom He wills, and </a:t>
            </a:r>
            <a:r>
              <a:rPr lang="en-US" sz="2800" b="1" i="1" dirty="0"/>
              <a:t>whom He wills </a:t>
            </a:r>
            <a:r>
              <a:rPr lang="en-US" sz="2800" b="1" i="1" u="sng" dirty="0"/>
              <a:t>He hardens</a:t>
            </a:r>
            <a:r>
              <a:rPr lang="en-US" sz="2800" b="0" i="1" dirty="0"/>
              <a:t>. </a:t>
            </a:r>
            <a:r>
              <a:rPr lang="en-US" sz="2800" b="0" dirty="0"/>
              <a:t>(</a:t>
            </a:r>
            <a:r>
              <a:rPr lang="en-US" sz="2800" b="1" dirty="0" smtClean="0">
                <a:solidFill>
                  <a:schemeClr val="accent2"/>
                </a:solidFill>
              </a:rPr>
              <a:t>Romans </a:t>
            </a:r>
            <a:r>
              <a:rPr lang="en-US" sz="2800" b="1" dirty="0">
                <a:solidFill>
                  <a:schemeClr val="accent2"/>
                </a:solidFill>
              </a:rPr>
              <a:t>9:17-18</a:t>
            </a:r>
            <a:r>
              <a:rPr lang="en-US" sz="2800" b="0" dirty="0" smtClean="0"/>
              <a:t>)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100"/>
              </a:spcAft>
            </a:pPr>
            <a:r>
              <a:rPr lang="en-US" sz="2800" dirty="0"/>
              <a:t>Can you answer the Calvinist’s use of these verses?</a:t>
            </a:r>
          </a:p>
          <a:p>
            <a:pPr marL="0" indent="0">
              <a:lnSpc>
                <a:spcPct val="95000"/>
              </a:lnSpc>
              <a:spcBef>
                <a:spcPts val="0"/>
              </a:spcBef>
              <a:spcAft>
                <a:spcPts val="100"/>
              </a:spcAft>
              <a:buNone/>
            </a:pPr>
            <a:r>
              <a:rPr lang="en-US" sz="2800" i="1" dirty="0">
                <a:solidFill>
                  <a:schemeClr val="tx2"/>
                </a:solidFill>
              </a:rPr>
              <a:t>Paul uses Pharaoh as an example of one whom God hardened, </a:t>
            </a:r>
            <a:r>
              <a:rPr lang="en-US" sz="2800" b="1" i="1" dirty="0">
                <a:solidFill>
                  <a:schemeClr val="tx2"/>
                </a:solidFill>
              </a:rPr>
              <a:t>just so</a:t>
            </a:r>
            <a:r>
              <a:rPr lang="en-US" sz="2800" i="1" dirty="0">
                <a:solidFill>
                  <a:schemeClr val="tx2"/>
                </a:solidFill>
              </a:rPr>
              <a:t> God could </a:t>
            </a:r>
            <a:r>
              <a:rPr lang="en-US" sz="2800" b="1" i="1" u="sng" dirty="0">
                <a:solidFill>
                  <a:schemeClr val="tx2"/>
                </a:solidFill>
              </a:rPr>
              <a:t>demonstrate</a:t>
            </a:r>
            <a:r>
              <a:rPr lang="en-US" sz="2800" i="1" dirty="0">
                <a:solidFill>
                  <a:schemeClr val="tx2"/>
                </a:solidFill>
              </a:rPr>
              <a:t> His power and sovereignty by punishing him. In addition to the </a:t>
            </a:r>
            <a:r>
              <a:rPr lang="en-US" sz="2800" i="1" dirty="0" smtClean="0">
                <a:solidFill>
                  <a:schemeClr val="tx2"/>
                </a:solidFill>
              </a:rPr>
              <a:t>Lord’s </a:t>
            </a:r>
            <a:r>
              <a:rPr lang="en-US" sz="2800" i="1" dirty="0">
                <a:solidFill>
                  <a:schemeClr val="tx2"/>
                </a:solidFill>
              </a:rPr>
              <a:t>sovereignty, His </a:t>
            </a:r>
            <a:r>
              <a:rPr lang="en-US" sz="2800" b="1" i="1" dirty="0">
                <a:solidFill>
                  <a:schemeClr val="tx2"/>
                </a:solidFill>
              </a:rPr>
              <a:t>predestination</a:t>
            </a:r>
            <a:r>
              <a:rPr lang="en-US" sz="2800" i="1" dirty="0">
                <a:solidFill>
                  <a:schemeClr val="tx2"/>
                </a:solidFill>
              </a:rPr>
              <a:t> again is manifested, because God raised up Pharaoh for this purpose. It was God who </a:t>
            </a:r>
            <a:r>
              <a:rPr lang="en-US" sz="2800" b="1" i="1" u="sng" dirty="0">
                <a:solidFill>
                  <a:schemeClr val="tx2"/>
                </a:solidFill>
              </a:rPr>
              <a:t>chose</a:t>
            </a:r>
            <a:r>
              <a:rPr lang="en-US" sz="2800" i="1" dirty="0">
                <a:solidFill>
                  <a:schemeClr val="tx2"/>
                </a:solidFill>
              </a:rPr>
              <a:t>, </a:t>
            </a:r>
            <a:r>
              <a:rPr lang="en-US" sz="2800" b="1" i="1" dirty="0">
                <a:solidFill>
                  <a:schemeClr val="tx2"/>
                </a:solidFill>
              </a:rPr>
              <a:t>created</a:t>
            </a:r>
            <a:r>
              <a:rPr lang="en-US" sz="2800" i="1" dirty="0">
                <a:solidFill>
                  <a:schemeClr val="tx2"/>
                </a:solidFill>
              </a:rPr>
              <a:t>, </a:t>
            </a:r>
            <a:r>
              <a:rPr lang="en-US" sz="2800" b="1" i="1" dirty="0">
                <a:solidFill>
                  <a:schemeClr val="tx2"/>
                </a:solidFill>
              </a:rPr>
              <a:t>manipulated</a:t>
            </a:r>
            <a:r>
              <a:rPr lang="en-US" sz="2800" i="1" dirty="0">
                <a:solidFill>
                  <a:schemeClr val="tx2"/>
                </a:solidFill>
              </a:rPr>
              <a:t>, </a:t>
            </a:r>
            <a:r>
              <a:rPr lang="en-US" sz="2800" b="1" i="1" u="sng" dirty="0">
                <a:solidFill>
                  <a:schemeClr val="tx2"/>
                </a:solidFill>
              </a:rPr>
              <a:t>hardened</a:t>
            </a:r>
            <a:r>
              <a:rPr lang="en-US" sz="2800" i="1" dirty="0">
                <a:solidFill>
                  <a:schemeClr val="tx2"/>
                </a:solidFill>
              </a:rPr>
              <a:t>, and </a:t>
            </a:r>
            <a:r>
              <a:rPr lang="en-US" sz="2800" b="1" i="1" u="sng" dirty="0">
                <a:solidFill>
                  <a:schemeClr val="tx2"/>
                </a:solidFill>
              </a:rPr>
              <a:t>destroyed</a:t>
            </a:r>
            <a:r>
              <a:rPr lang="en-US" sz="2800" i="1" dirty="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“He Hardens, Whom He Wills”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466002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300"/>
              </a:spcBef>
              <a:buNone/>
            </a:pPr>
            <a:r>
              <a:rPr lang="en-US" sz="2200" dirty="0"/>
              <a:t>Augustinianism finds </a:t>
            </a:r>
            <a:r>
              <a:rPr lang="en-US" sz="2200" b="1" i="1" dirty="0"/>
              <a:t>a </a:t>
            </a:r>
            <a:r>
              <a:rPr lang="en-US" sz="2200" b="1" i="1" u="sng" dirty="0"/>
              <a:t>strong foundation in</a:t>
            </a:r>
            <a:r>
              <a:rPr lang="en-US" sz="2200" b="1" u="sng" dirty="0"/>
              <a:t> </a:t>
            </a:r>
            <a:r>
              <a:rPr lang="en-US" sz="2200" b="1" u="sng" dirty="0">
                <a:solidFill>
                  <a:schemeClr val="accent2"/>
                </a:solidFill>
              </a:rPr>
              <a:t>Romans 9</a:t>
            </a:r>
            <a:r>
              <a:rPr lang="en-US" sz="2200" dirty="0"/>
              <a:t>. … Paul tells us Jacob was </a:t>
            </a:r>
            <a:r>
              <a:rPr lang="en-US" sz="2200" b="1" i="1" dirty="0"/>
              <a:t>chosen </a:t>
            </a:r>
            <a:r>
              <a:rPr lang="en-US" sz="2200" b="1" i="1" u="sng" dirty="0"/>
              <a:t>long before</a:t>
            </a:r>
            <a:r>
              <a:rPr lang="en-US" sz="2200" b="1" i="1" dirty="0"/>
              <a:t> he did </a:t>
            </a:r>
            <a:r>
              <a:rPr lang="en-US" sz="2200" b="1" i="1" u="sng" dirty="0"/>
              <a:t>any</a:t>
            </a:r>
            <a:r>
              <a:rPr lang="en-US" sz="2200" b="1" i="1" dirty="0"/>
              <a:t> good work </a:t>
            </a:r>
            <a:r>
              <a:rPr lang="en-US" sz="2200" dirty="0"/>
              <a:t>(</a:t>
            </a:r>
            <a:r>
              <a:rPr lang="en-US" sz="2200" b="1" dirty="0">
                <a:solidFill>
                  <a:schemeClr val="accent2"/>
                </a:solidFill>
              </a:rPr>
              <a:t>vv. 9–13</a:t>
            </a:r>
            <a:r>
              <a:rPr lang="en-US" sz="2200" dirty="0"/>
              <a:t>). Moreover, Jacob was chosen to make the Father’s electing purpose stand, </a:t>
            </a:r>
            <a:r>
              <a:rPr lang="en-US" sz="2200" b="1" i="1" dirty="0"/>
              <a:t>not</a:t>
            </a:r>
            <a:r>
              <a:rPr lang="en-US" sz="2200" dirty="0"/>
              <a:t> because He </a:t>
            </a:r>
            <a:r>
              <a:rPr lang="en-US" sz="2200" b="1" i="1" dirty="0"/>
              <a:t>knew</a:t>
            </a:r>
            <a:r>
              <a:rPr lang="en-US" sz="2200" dirty="0"/>
              <a:t> Jacob </a:t>
            </a:r>
            <a:r>
              <a:rPr lang="en-US" sz="2200" b="1" i="1" dirty="0"/>
              <a:t>would obey </a:t>
            </a:r>
            <a:r>
              <a:rPr lang="en-US" sz="2200" dirty="0"/>
              <a:t>Him (</a:t>
            </a:r>
            <a:r>
              <a:rPr lang="en-US" sz="2200" b="1" dirty="0">
                <a:solidFill>
                  <a:schemeClr val="accent2"/>
                </a:solidFill>
              </a:rPr>
              <a:t>v. 11</a:t>
            </a:r>
            <a:r>
              <a:rPr lang="en-US" sz="2200" dirty="0"/>
              <a:t>). </a:t>
            </a:r>
            <a:r>
              <a:rPr lang="en-US" sz="2200" dirty="0" smtClean="0"/>
              <a:t>– </a:t>
            </a:r>
            <a:r>
              <a:rPr lang="en-US" sz="2200" i="1" dirty="0" smtClean="0"/>
              <a:t>R</a:t>
            </a:r>
            <a:r>
              <a:rPr lang="en-US" sz="2200" i="1" dirty="0"/>
              <a:t>. C. Sproul</a:t>
            </a:r>
          </a:p>
          <a:p>
            <a:pPr marL="0" indent="0" algn="r">
              <a:spcBef>
                <a:spcPts val="300"/>
              </a:spcBef>
              <a:buNone/>
            </a:pPr>
            <a:r>
              <a:rPr lang="en-US" sz="1400" i="1" dirty="0"/>
              <a:t>http://www.ligonier.org/learn/devotionals/god-and-unbelief</a:t>
            </a:r>
            <a:r>
              <a:rPr lang="en-US" sz="1400" i="1" dirty="0" smtClean="0"/>
              <a:t>/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200" dirty="0"/>
              <a:t>There are two experiences in my life that make </a:t>
            </a:r>
            <a:r>
              <a:rPr lang="en-US" sz="2200" b="1" i="1" dirty="0"/>
              <a:t>Romans 9 </a:t>
            </a:r>
            <a:r>
              <a:rPr lang="en-US" sz="2200" b="1" i="1" u="sng" dirty="0"/>
              <a:t>one of the most important</a:t>
            </a:r>
            <a:r>
              <a:rPr lang="en-US" sz="2200" b="1" i="1" dirty="0"/>
              <a:t> chapters</a:t>
            </a:r>
            <a:r>
              <a:rPr lang="en-US" sz="2200" dirty="0"/>
              <a:t> in shaping the way I think </a:t>
            </a:r>
            <a:r>
              <a:rPr lang="en-US" sz="2200" b="1" i="1" dirty="0"/>
              <a:t>about </a:t>
            </a:r>
            <a:r>
              <a:rPr lang="en-US" sz="2200" b="1" i="1" u="sng" dirty="0" smtClean="0"/>
              <a:t>everything</a:t>
            </a:r>
            <a:r>
              <a:rPr lang="en-US" sz="2200" dirty="0" smtClean="0"/>
              <a:t> </a:t>
            </a:r>
            <a:r>
              <a:rPr lang="en-US" sz="2200" dirty="0"/>
              <a:t>… In the class on salvation we dealt head on with the doctrines of </a:t>
            </a:r>
            <a:r>
              <a:rPr lang="en-US" sz="2200" b="1" i="1" dirty="0"/>
              <a:t>unconditional election </a:t>
            </a:r>
            <a:r>
              <a:rPr lang="en-US" sz="2200" dirty="0"/>
              <a:t>and </a:t>
            </a:r>
            <a:r>
              <a:rPr lang="en-US" sz="2200" b="1" i="1" dirty="0"/>
              <a:t>irresistible grace</a:t>
            </a:r>
            <a:r>
              <a:rPr lang="en-US" sz="2200" dirty="0"/>
              <a:t>. </a:t>
            </a:r>
            <a:r>
              <a:rPr lang="en-US" sz="2200" b="1" i="1" dirty="0">
                <a:solidFill>
                  <a:schemeClr val="accent2"/>
                </a:solidFill>
              </a:rPr>
              <a:t>Romans 9</a:t>
            </a:r>
            <a:r>
              <a:rPr lang="en-US" sz="2200" b="1" i="1" dirty="0"/>
              <a:t> was the </a:t>
            </a:r>
            <a:r>
              <a:rPr lang="en-US" sz="2200" b="1" i="1" u="sng" dirty="0"/>
              <a:t>watershed text </a:t>
            </a:r>
            <a:r>
              <a:rPr lang="en-US" sz="2200" b="1" i="1" dirty="0"/>
              <a:t>and the one </a:t>
            </a:r>
            <a:r>
              <a:rPr lang="en-US" sz="2200" b="1" i="1" u="sng" dirty="0"/>
              <a:t>that changed my life forever</a:t>
            </a:r>
            <a:r>
              <a:rPr lang="en-US" sz="2200" dirty="0" smtClean="0"/>
              <a:t>. </a:t>
            </a:r>
            <a:r>
              <a:rPr lang="en-US" sz="2200" dirty="0"/>
              <a:t>…  </a:t>
            </a:r>
            <a:r>
              <a:rPr lang="en-US" sz="2200" dirty="0" smtClean="0"/>
              <a:t>“Romans </a:t>
            </a:r>
            <a:r>
              <a:rPr lang="en-US" sz="2200" dirty="0"/>
              <a:t>9 is like a tiger going about devouring free-</a:t>
            </a:r>
            <a:r>
              <a:rPr lang="en-US" sz="2200" dirty="0" err="1"/>
              <a:t>willers</a:t>
            </a:r>
            <a:r>
              <a:rPr lang="en-US" sz="2200" dirty="0"/>
              <a:t> like me</a:t>
            </a:r>
            <a:r>
              <a:rPr lang="en-US" sz="2200" dirty="0" smtClean="0"/>
              <a:t>.” </a:t>
            </a:r>
            <a:r>
              <a:rPr lang="en-US" sz="2200" dirty="0"/>
              <a:t>That was the end of my love affair with human autonomy and the ultimate self-determination of my will. My worldview simply </a:t>
            </a:r>
            <a:r>
              <a:rPr lang="en-US" sz="2200" b="1" i="1" dirty="0"/>
              <a:t>could not stand against the scriptures, </a:t>
            </a:r>
            <a:r>
              <a:rPr lang="en-US" sz="2200" b="1" i="1" u="sng" dirty="0"/>
              <a:t>especially </a:t>
            </a:r>
            <a:r>
              <a:rPr lang="en-US" sz="2200" b="1" i="1" u="sng" dirty="0">
                <a:solidFill>
                  <a:schemeClr val="accent2"/>
                </a:solidFill>
              </a:rPr>
              <a:t>Romans 9</a:t>
            </a:r>
            <a:r>
              <a:rPr lang="en-US" sz="2200" dirty="0" smtClean="0"/>
              <a:t>. – John Piper</a:t>
            </a:r>
          </a:p>
          <a:p>
            <a:pPr marL="0" indent="0" algn="r">
              <a:spcBef>
                <a:spcPts val="300"/>
              </a:spcBef>
              <a:buNone/>
            </a:pPr>
            <a:r>
              <a:rPr lang="en-US" sz="1400" i="1" dirty="0"/>
              <a:t>http://www.desiringgod.org/sermons/the-absolute-sovereignty-of-god-what-is-romans-nine-about</a:t>
            </a:r>
            <a:endParaRPr lang="en-US" sz="2200" i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Strong Foundation in Romans 9</a:t>
            </a:r>
          </a:p>
        </p:txBody>
      </p:sp>
    </p:spTree>
    <p:extLst>
      <p:ext uri="{BB962C8B-B14F-4D97-AF65-F5344CB8AC3E}">
        <p14:creationId xmlns:p14="http://schemas.microsoft.com/office/powerpoint/2010/main" val="2858501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800" b="1" i="1" dirty="0" smtClean="0"/>
              <a:t>Context:</a:t>
            </a:r>
            <a:r>
              <a:rPr lang="en-US" sz="2800" b="0" dirty="0" smtClean="0"/>
              <a:t> Establishing </a:t>
            </a:r>
            <a:r>
              <a:rPr lang="en-US" sz="2800" b="1" i="1" dirty="0" smtClean="0"/>
              <a:t>just, fair, equitable </a:t>
            </a:r>
            <a:r>
              <a:rPr lang="en-US" sz="2800" b="0" dirty="0" smtClean="0"/>
              <a:t>principle by which God </a:t>
            </a:r>
            <a:r>
              <a:rPr lang="en-US" sz="2800" b="1" i="1" u="sng" dirty="0" smtClean="0"/>
              <a:t>uses</a:t>
            </a:r>
            <a:r>
              <a:rPr lang="en-US" sz="2800" b="0" dirty="0" smtClean="0"/>
              <a:t> </a:t>
            </a:r>
            <a:r>
              <a:rPr lang="en-US" sz="2800" b="0" dirty="0" smtClean="0"/>
              <a:t>a </a:t>
            </a:r>
            <a:r>
              <a:rPr lang="en-US" sz="2800" b="1" i="1" dirty="0" smtClean="0"/>
              <a:t>condemned,</a:t>
            </a:r>
            <a:r>
              <a:rPr lang="en-US" sz="2800" b="0" dirty="0" smtClean="0"/>
              <a:t> </a:t>
            </a:r>
            <a:r>
              <a:rPr lang="en-US" sz="2800" b="1" i="1" dirty="0" smtClean="0"/>
              <a:t>hardened</a:t>
            </a:r>
            <a:r>
              <a:rPr lang="en-US" sz="2800" b="0" dirty="0" smtClean="0"/>
              <a:t> Israel (</a:t>
            </a:r>
            <a:r>
              <a:rPr lang="en-US" sz="2800" b="1" dirty="0" smtClean="0">
                <a:solidFill>
                  <a:schemeClr val="accent2"/>
                </a:solidFill>
              </a:rPr>
              <a:t>9:27-29; 11:22-32</a:t>
            </a:r>
            <a:r>
              <a:rPr lang="en-US" sz="2800" b="0" dirty="0" smtClean="0"/>
              <a:t>).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b="1" i="1" dirty="0" smtClean="0"/>
              <a:t>Assumption:</a:t>
            </a:r>
            <a:r>
              <a:rPr lang="en-US" sz="2800" b="0" dirty="0" smtClean="0"/>
              <a:t>  Topic is </a:t>
            </a:r>
            <a:r>
              <a:rPr lang="en-US" sz="2800" b="1" i="1" u="sng" dirty="0" smtClean="0"/>
              <a:t>original</a:t>
            </a:r>
            <a:r>
              <a:rPr lang="en-US" sz="2800" b="0" dirty="0" smtClean="0"/>
              <a:t> hardening, not </a:t>
            </a:r>
            <a:r>
              <a:rPr lang="en-US" sz="2800" b="1" i="1" u="sng" dirty="0" smtClean="0"/>
              <a:t>judicial</a:t>
            </a:r>
            <a:r>
              <a:rPr lang="en-US" sz="2800" dirty="0" smtClean="0"/>
              <a:t>, </a:t>
            </a:r>
            <a:r>
              <a:rPr lang="en-US" sz="2800" b="1" i="1" u="sng" dirty="0" smtClean="0"/>
              <a:t>punitive</a:t>
            </a:r>
            <a:r>
              <a:rPr lang="en-US" sz="2800" dirty="0" smtClean="0"/>
              <a:t>, or </a:t>
            </a:r>
            <a:r>
              <a:rPr lang="en-US" sz="2800" b="1" i="1" u="sng" dirty="0" smtClean="0"/>
              <a:t>providential</a:t>
            </a:r>
            <a:r>
              <a:rPr lang="en-US" sz="2800" b="0" dirty="0" smtClean="0"/>
              <a:t>.</a:t>
            </a:r>
            <a:endParaRPr lang="en-US" sz="2800" b="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800" b="1" i="1" dirty="0" smtClean="0"/>
              <a:t>Question:</a:t>
            </a:r>
            <a:r>
              <a:rPr lang="en-US" sz="2800" b="0" dirty="0" smtClean="0"/>
              <a:t>  Did God </a:t>
            </a:r>
            <a:r>
              <a:rPr lang="en-US" sz="2800" b="1" i="1" u="sng" dirty="0" smtClean="0"/>
              <a:t>first</a:t>
            </a:r>
            <a:r>
              <a:rPr lang="en-US" sz="2800" b="0" dirty="0" smtClean="0"/>
              <a:t> harden Pharaoh’s heart, or did God </a:t>
            </a:r>
            <a:r>
              <a:rPr lang="en-US" sz="2800" b="1" i="1" u="sng" dirty="0" smtClean="0"/>
              <a:t>further</a:t>
            </a:r>
            <a:r>
              <a:rPr lang="en-US" sz="2800" b="0" dirty="0" smtClean="0"/>
              <a:t> harden Pharaoh’s </a:t>
            </a:r>
            <a:r>
              <a:rPr lang="en-US" sz="2800" b="1" i="1" u="sng" dirty="0" smtClean="0"/>
              <a:t>already</a:t>
            </a:r>
            <a:r>
              <a:rPr lang="en-US" sz="2800" b="1" i="1" dirty="0" smtClean="0"/>
              <a:t> obstinate </a:t>
            </a:r>
            <a:r>
              <a:rPr lang="en-US" sz="2800" b="0" dirty="0" smtClean="0"/>
              <a:t>heart?</a:t>
            </a:r>
            <a:endParaRPr lang="en-US" sz="2800" b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Vindication of God’s Hardening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780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30188" indent="-230188">
              <a:buFont typeface="Arial" pitchFamily="34" charset="0"/>
              <a:buChar char="•"/>
            </a:pPr>
            <a:r>
              <a:rPr lang="en-US" sz="2800" b="0" dirty="0" smtClean="0"/>
              <a:t>Continued enslavement and harsh labor – </a:t>
            </a:r>
            <a:r>
              <a:rPr lang="en-US" sz="2800" dirty="0" err="1" smtClean="0">
                <a:solidFill>
                  <a:schemeClr val="accent2"/>
                </a:solidFill>
              </a:rPr>
              <a:t>Exo</a:t>
            </a:r>
            <a:r>
              <a:rPr lang="en-US" sz="2800" dirty="0" smtClean="0">
                <a:solidFill>
                  <a:schemeClr val="accent2"/>
                </a:solidFill>
              </a:rPr>
              <a:t>. 1:8-14</a:t>
            </a:r>
            <a:r>
              <a:rPr lang="en-US" sz="2800" b="0" dirty="0" smtClean="0"/>
              <a:t>.</a:t>
            </a:r>
          </a:p>
          <a:p>
            <a:pPr marL="230188" indent="-230188">
              <a:buFont typeface="Arial" pitchFamily="34" charset="0"/>
              <a:buChar char="•"/>
            </a:pPr>
            <a:r>
              <a:rPr lang="en-US" sz="2800" b="0" dirty="0" smtClean="0"/>
              <a:t>Continued execution of all male infants – </a:t>
            </a:r>
            <a:r>
              <a:rPr lang="en-US" sz="2800" dirty="0" err="1" smtClean="0">
                <a:solidFill>
                  <a:schemeClr val="accent2"/>
                </a:solidFill>
              </a:rPr>
              <a:t>Exo</a:t>
            </a:r>
            <a:r>
              <a:rPr lang="en-US" sz="2800" dirty="0" smtClean="0">
                <a:solidFill>
                  <a:schemeClr val="accent2"/>
                </a:solidFill>
              </a:rPr>
              <a:t>. 1:15-22</a:t>
            </a:r>
            <a:r>
              <a:rPr lang="en-US" sz="2800" b="0" dirty="0" smtClean="0"/>
              <a:t>.</a:t>
            </a:r>
          </a:p>
          <a:p>
            <a:pPr marL="230188" indent="-230188">
              <a:buFont typeface="Arial" pitchFamily="34" charset="0"/>
              <a:buChar char="•"/>
            </a:pPr>
            <a:r>
              <a:rPr lang="en-US" sz="2800" b="0" dirty="0" smtClean="0"/>
              <a:t>Ignored cries of the Israelites – </a:t>
            </a:r>
            <a:r>
              <a:rPr lang="en-US" sz="2800" dirty="0" smtClean="0">
                <a:solidFill>
                  <a:schemeClr val="accent2"/>
                </a:solidFill>
              </a:rPr>
              <a:t>Exodus 2:23-24</a:t>
            </a:r>
            <a:r>
              <a:rPr lang="en-US" sz="2800" b="0" dirty="0" smtClean="0"/>
              <a:t>.</a:t>
            </a:r>
          </a:p>
          <a:p>
            <a:pPr marL="230188" indent="-230188">
              <a:buFont typeface="Arial" pitchFamily="34" charset="0"/>
              <a:buChar char="•"/>
            </a:pPr>
            <a:r>
              <a:rPr lang="en-US" sz="2800" b="0" dirty="0" smtClean="0"/>
              <a:t>Beat leaders for failure to make quotas – </a:t>
            </a:r>
            <a:r>
              <a:rPr lang="en-US" sz="2800" dirty="0" err="1" smtClean="0">
                <a:solidFill>
                  <a:schemeClr val="accent2"/>
                </a:solidFill>
              </a:rPr>
              <a:t>Exo</a:t>
            </a:r>
            <a:r>
              <a:rPr lang="en-US" sz="2800" dirty="0" smtClean="0">
                <a:solidFill>
                  <a:schemeClr val="accent2"/>
                </a:solidFill>
              </a:rPr>
              <a:t>. 5:4-19</a:t>
            </a:r>
            <a:r>
              <a:rPr lang="en-US" sz="2800" b="0" dirty="0" smtClean="0"/>
              <a:t>.</a:t>
            </a:r>
          </a:p>
          <a:p>
            <a:pPr marL="230188" indent="-230188">
              <a:buFont typeface="Arial" pitchFamily="34" charset="0"/>
              <a:buChar char="•"/>
            </a:pPr>
            <a:r>
              <a:rPr lang="en-US" sz="2800" b="0" dirty="0" smtClean="0"/>
              <a:t>5 Times, Pharaoh hardened his </a:t>
            </a:r>
            <a:r>
              <a:rPr lang="en-US" sz="2800" i="1" u="sng" dirty="0" smtClean="0"/>
              <a:t>own</a:t>
            </a:r>
            <a:r>
              <a:rPr lang="en-US" sz="2800" b="0" dirty="0" smtClean="0"/>
              <a:t> heart:</a:t>
            </a:r>
            <a:br>
              <a:rPr lang="en-US" sz="2800" b="0" dirty="0" smtClean="0"/>
            </a:br>
            <a:r>
              <a:rPr lang="en-US" sz="2800" b="1" dirty="0" smtClean="0">
                <a:solidFill>
                  <a:schemeClr val="accent2"/>
                </a:solidFill>
              </a:rPr>
              <a:t>Exodus 5:2; 8:15, 32; 9:34</a:t>
            </a:r>
            <a:r>
              <a:rPr lang="en-US" sz="2800" dirty="0" smtClean="0">
                <a:solidFill>
                  <a:schemeClr val="tx2"/>
                </a:solidFill>
              </a:rPr>
              <a:t>;</a:t>
            </a:r>
            <a:r>
              <a:rPr lang="en-US" sz="2800" b="0" dirty="0" smtClean="0"/>
              <a:t> and </a:t>
            </a:r>
            <a:r>
              <a:rPr lang="en-US" sz="2800" b="1" dirty="0" smtClean="0">
                <a:solidFill>
                  <a:schemeClr val="accent2"/>
                </a:solidFill>
              </a:rPr>
              <a:t>I Samuel 6:6</a:t>
            </a:r>
            <a:r>
              <a:rPr lang="en-US" sz="2800" i="1" dirty="0" smtClean="0"/>
              <a:t>.</a:t>
            </a:r>
          </a:p>
          <a:p>
            <a:pPr marL="230188" indent="-230188">
              <a:buFont typeface="Arial" pitchFamily="34" charset="0"/>
              <a:buChar char="•"/>
            </a:pPr>
            <a:r>
              <a:rPr lang="en-US" sz="2800" b="1" i="1" dirty="0" smtClean="0"/>
              <a:t>Already</a:t>
            </a:r>
            <a:r>
              <a:rPr lang="en-US" sz="2800" b="0" dirty="0" smtClean="0"/>
              <a:t> worthy of divine execution, but spared.  Why?</a:t>
            </a:r>
          </a:p>
          <a:p>
            <a:pPr marL="230188" indent="-230188">
              <a:buFont typeface="Arial" pitchFamily="34" charset="0"/>
              <a:buChar char="•"/>
            </a:pPr>
            <a:r>
              <a:rPr lang="en-US" sz="2800" b="0" dirty="0" smtClean="0"/>
              <a:t>10 Times, </a:t>
            </a:r>
            <a:r>
              <a:rPr lang="en-US" sz="2800" b="1" i="1" dirty="0" smtClean="0"/>
              <a:t>God</a:t>
            </a:r>
            <a:r>
              <a:rPr lang="en-US" sz="2800" b="0" dirty="0" smtClean="0"/>
              <a:t> hardened Pharaoh’s heart:</a:t>
            </a:r>
            <a:br>
              <a:rPr lang="en-US" sz="2800" b="0" dirty="0" smtClean="0"/>
            </a:br>
            <a:r>
              <a:rPr lang="en-US" sz="2800" dirty="0" smtClean="0">
                <a:solidFill>
                  <a:schemeClr val="accent2"/>
                </a:solidFill>
              </a:rPr>
              <a:t>Ex. 4:21-23; 7:1-6; 9:12; 10:1, 20, 27; 11:10; 14:4, 8, 17</a:t>
            </a:r>
          </a:p>
          <a:p>
            <a:pPr marL="230188" indent="-230188">
              <a:buFont typeface="Arial" pitchFamily="34" charset="0"/>
              <a:buChar char="•"/>
            </a:pPr>
            <a:r>
              <a:rPr lang="en-US" sz="2800" dirty="0" smtClean="0"/>
              <a:t>How?  When?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Pharaoh’s Part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 rot="16200000">
            <a:off x="7829550" y="5884863"/>
            <a:ext cx="131445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125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2400" dirty="0" smtClean="0"/>
              <a:t>God </a:t>
            </a:r>
            <a:r>
              <a:rPr lang="en-US" sz="2400" b="1" i="1" dirty="0" smtClean="0"/>
              <a:t>commanded</a:t>
            </a:r>
            <a:r>
              <a:rPr lang="en-US" sz="2400" dirty="0" smtClean="0"/>
              <a:t> and </a:t>
            </a:r>
            <a:r>
              <a:rPr lang="en-US" sz="2400" b="1" i="1" dirty="0" smtClean="0"/>
              <a:t>warned</a:t>
            </a:r>
            <a:r>
              <a:rPr lang="en-US" sz="2400" dirty="0" smtClean="0"/>
              <a:t> Pharaoh (</a:t>
            </a:r>
            <a:r>
              <a:rPr lang="en-US" sz="2400" b="1" dirty="0" err="1" smtClean="0">
                <a:solidFill>
                  <a:schemeClr val="accent2"/>
                </a:solidFill>
              </a:rPr>
              <a:t>Exo</a:t>
            </a:r>
            <a:r>
              <a:rPr lang="en-US" sz="2400" b="1" dirty="0" smtClean="0">
                <a:solidFill>
                  <a:schemeClr val="accent2"/>
                </a:solidFill>
              </a:rPr>
              <a:t>. 4:21-23; 5:1-2</a:t>
            </a:r>
            <a:r>
              <a:rPr lang="en-US" sz="2400" dirty="0" smtClean="0"/>
              <a:t>).</a:t>
            </a:r>
            <a:endParaRPr lang="en-US" sz="2400" b="0" dirty="0" smtClean="0"/>
          </a:p>
          <a:p>
            <a:pPr marL="0" indent="0">
              <a:lnSpc>
                <a:spcPct val="80000"/>
              </a:lnSpc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2400" b="0" i="1" dirty="0" smtClean="0"/>
              <a:t>“‘Thus </a:t>
            </a:r>
            <a:r>
              <a:rPr lang="en-US" sz="2400" b="0" i="1" dirty="0"/>
              <a:t>says the LORD God of the Hebrews: </a:t>
            </a:r>
            <a:r>
              <a:rPr lang="en-US" sz="2400" b="0" i="1" dirty="0" smtClean="0"/>
              <a:t>“Let </a:t>
            </a:r>
            <a:r>
              <a:rPr lang="en-US" sz="2400" b="0" i="1" dirty="0"/>
              <a:t>My people go, that they may serve Me, for </a:t>
            </a:r>
            <a:r>
              <a:rPr lang="en-US" sz="2400" i="1" dirty="0"/>
              <a:t>at this time </a:t>
            </a:r>
            <a:r>
              <a:rPr lang="en-US" sz="2400" b="1" i="1" dirty="0"/>
              <a:t>I will send all My plagues </a:t>
            </a:r>
            <a:r>
              <a:rPr lang="en-US" sz="2400" b="1" i="1" u="sng" dirty="0"/>
              <a:t>to your very heart</a:t>
            </a:r>
            <a:r>
              <a:rPr lang="en-US" sz="2400" b="0" i="1" dirty="0"/>
              <a:t>, and on your servants and on your people, </a:t>
            </a:r>
            <a:r>
              <a:rPr lang="en-US" sz="2400" b="1" i="1" dirty="0"/>
              <a:t>that </a:t>
            </a:r>
            <a:r>
              <a:rPr lang="en-US" sz="2400" b="1" i="1" u="sng" dirty="0"/>
              <a:t>you may know</a:t>
            </a:r>
            <a:r>
              <a:rPr lang="en-US" sz="2400" b="1" i="1" dirty="0"/>
              <a:t> that there is none like Me </a:t>
            </a:r>
            <a:r>
              <a:rPr lang="en-US" sz="2400" i="1" dirty="0"/>
              <a:t>in all the earth</a:t>
            </a:r>
            <a:r>
              <a:rPr lang="en-US" sz="2400" b="0" i="1" dirty="0"/>
              <a:t>. </a:t>
            </a:r>
            <a:r>
              <a:rPr lang="en-US" sz="2400" i="1" dirty="0"/>
              <a:t>Now </a:t>
            </a:r>
            <a:r>
              <a:rPr lang="en-US" sz="2400" b="1" i="1" u="sng" dirty="0">
                <a:solidFill>
                  <a:schemeClr val="accent2"/>
                </a:solidFill>
              </a:rPr>
              <a:t>if</a:t>
            </a:r>
            <a:r>
              <a:rPr lang="en-US" sz="2400" b="1" i="1" dirty="0">
                <a:solidFill>
                  <a:schemeClr val="accent2"/>
                </a:solidFill>
              </a:rPr>
              <a:t> </a:t>
            </a:r>
            <a:r>
              <a:rPr lang="en-US" sz="2400" b="1" i="1" dirty="0"/>
              <a:t>I had stretched out My hand and struck you and your people with pestilence, then </a:t>
            </a:r>
            <a:r>
              <a:rPr lang="en-US" sz="2400" b="1" i="1" u="sng" dirty="0">
                <a:solidFill>
                  <a:schemeClr val="accent2"/>
                </a:solidFill>
              </a:rPr>
              <a:t>you would have been cut off from the earth</a:t>
            </a:r>
            <a:r>
              <a:rPr lang="en-US" sz="2400" b="1" i="1" dirty="0"/>
              <a:t>. But indeed </a:t>
            </a:r>
            <a:r>
              <a:rPr lang="en-US" sz="2400" b="1" i="1" u="sng" dirty="0"/>
              <a:t>for this purpose I have raised you up</a:t>
            </a:r>
            <a:r>
              <a:rPr lang="en-US" sz="2400" b="1" i="1" dirty="0"/>
              <a:t>, that I may show My power in you</a:t>
            </a:r>
            <a:r>
              <a:rPr lang="en-US" sz="2400" b="0" i="1" dirty="0"/>
              <a:t>, and that My name may be declared in all the earth. </a:t>
            </a:r>
            <a:r>
              <a:rPr lang="en-US" sz="2400" b="1" i="1" dirty="0"/>
              <a:t>As yet </a:t>
            </a:r>
            <a:r>
              <a:rPr lang="en-US" sz="2400" b="1" i="1" u="sng" dirty="0"/>
              <a:t>you exalt yourself</a:t>
            </a:r>
            <a:r>
              <a:rPr lang="en-US" sz="2400" b="1" i="1" dirty="0"/>
              <a:t> against My people in that you will not let them go</a:t>
            </a:r>
            <a:r>
              <a:rPr lang="en-US" sz="2400" i="1" dirty="0"/>
              <a:t>.</a:t>
            </a:r>
            <a:r>
              <a:rPr lang="en-US" sz="2400" b="0" i="1" dirty="0"/>
              <a:t> </a:t>
            </a:r>
            <a:r>
              <a:rPr lang="en-US" sz="2400" b="0" i="1" dirty="0" smtClean="0"/>
              <a:t>...” </a:t>
            </a:r>
            <a:r>
              <a:rPr lang="en-US" sz="2400" b="0" i="1" dirty="0"/>
              <a:t>Then the LORD said to Moses, </a:t>
            </a:r>
            <a:r>
              <a:rPr lang="en-US" sz="2400" b="0" i="1" dirty="0" smtClean="0"/>
              <a:t>“Stretch </a:t>
            </a:r>
            <a:r>
              <a:rPr lang="en-US" sz="2400" b="0" i="1" dirty="0"/>
              <a:t>out your hand toward heaven, that there may be hail in all the land of </a:t>
            </a:r>
            <a:r>
              <a:rPr lang="en-US" sz="2400" b="0" i="1" dirty="0" smtClean="0"/>
              <a:t>Egypt …” … </a:t>
            </a:r>
            <a:r>
              <a:rPr lang="en-US" sz="2400" b="0" i="1" dirty="0"/>
              <a:t>And Pharaoh sent and called for Moses and Aaron, and said to them, </a:t>
            </a:r>
            <a:r>
              <a:rPr lang="en-US" sz="2400" b="0" i="1" dirty="0" smtClean="0"/>
              <a:t>“</a:t>
            </a:r>
            <a:r>
              <a:rPr lang="en-US" sz="2400" b="1" i="1" u="sng" dirty="0" smtClean="0"/>
              <a:t>I </a:t>
            </a:r>
            <a:r>
              <a:rPr lang="en-US" sz="2400" b="1" i="1" u="sng" dirty="0"/>
              <a:t>have sinned</a:t>
            </a:r>
            <a:r>
              <a:rPr lang="en-US" sz="2400" b="1" i="1" dirty="0"/>
              <a:t> this time. </a:t>
            </a:r>
            <a:r>
              <a:rPr lang="en-US" sz="2400" b="1" i="1" u="sng" dirty="0"/>
              <a:t>The LORD is righteous</a:t>
            </a:r>
            <a:r>
              <a:rPr lang="en-US" sz="2400" b="1" i="1" dirty="0"/>
              <a:t>, and my people and I are wicked</a:t>
            </a:r>
            <a:r>
              <a:rPr lang="en-US" sz="2400" b="0" i="1" dirty="0"/>
              <a:t>. Entreat the LORD, that there may be no more mighty thundering and hail, </a:t>
            </a:r>
            <a:r>
              <a:rPr lang="en-US" sz="2400" b="1" i="1" dirty="0"/>
              <a:t>for it is enough</a:t>
            </a:r>
            <a:r>
              <a:rPr lang="en-US" sz="2400" b="0" i="1" dirty="0"/>
              <a:t>. I will let you go, and you shall stay no longer</a:t>
            </a:r>
            <a:r>
              <a:rPr lang="en-US" sz="2400" b="0" i="1" dirty="0" smtClean="0"/>
              <a:t>.” </a:t>
            </a:r>
            <a:r>
              <a:rPr lang="en-US" sz="2400" b="0" dirty="0"/>
              <a:t>(</a:t>
            </a:r>
            <a:r>
              <a:rPr lang="en-US" sz="2400" b="1" dirty="0">
                <a:solidFill>
                  <a:schemeClr val="accent2"/>
                </a:solidFill>
              </a:rPr>
              <a:t>Exodus </a:t>
            </a:r>
            <a:r>
              <a:rPr lang="en-US" sz="2400" b="1" dirty="0" smtClean="0">
                <a:solidFill>
                  <a:schemeClr val="accent2"/>
                </a:solidFill>
              </a:rPr>
              <a:t>9:22-28</a:t>
            </a:r>
            <a:r>
              <a:rPr lang="en-US" sz="2400" b="0" dirty="0" smtClean="0"/>
              <a:t>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God’s Part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417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2800" b="0" i="1" dirty="0"/>
              <a:t>So Moses said to him, </a:t>
            </a:r>
            <a:r>
              <a:rPr lang="en-US" sz="2800" b="0" i="1" dirty="0" smtClean="0"/>
              <a:t>“As </a:t>
            </a:r>
            <a:r>
              <a:rPr lang="en-US" sz="2800" b="0" i="1" dirty="0"/>
              <a:t>soon as I have gone out of the city, I will spread out my hands to the LORD; the thunder will cease, and there will be no more hail, </a:t>
            </a:r>
            <a:r>
              <a:rPr lang="en-US" sz="2800" b="1" i="1" dirty="0"/>
              <a:t>that you may know</a:t>
            </a:r>
            <a:r>
              <a:rPr lang="en-US" sz="2800" i="1" dirty="0"/>
              <a:t> </a:t>
            </a:r>
            <a:r>
              <a:rPr lang="en-US" sz="2800" b="0" i="1" dirty="0"/>
              <a:t>that the earth is the </a:t>
            </a:r>
            <a:r>
              <a:rPr lang="en-US" sz="2800" b="0" i="1" dirty="0" smtClean="0"/>
              <a:t>LORD’s</a:t>
            </a:r>
            <a:r>
              <a:rPr lang="en-US" sz="2800" b="0" i="1" dirty="0"/>
              <a:t>. </a:t>
            </a:r>
            <a:r>
              <a:rPr lang="en-US" sz="2800" b="1" i="1" dirty="0"/>
              <a:t>But as for you and your servants, I know that you will </a:t>
            </a:r>
            <a:r>
              <a:rPr lang="en-US" sz="2800" b="1" i="1" u="sng" dirty="0"/>
              <a:t>not yet fear the LORD God</a:t>
            </a:r>
            <a:r>
              <a:rPr lang="en-US" sz="2800" b="0" i="1" dirty="0" smtClean="0"/>
              <a:t>.” … And </a:t>
            </a:r>
            <a:r>
              <a:rPr lang="en-US" sz="2800" b="1" i="1" u="sng" dirty="0">
                <a:solidFill>
                  <a:schemeClr val="accent2"/>
                </a:solidFill>
              </a:rPr>
              <a:t>when Pharaoh saw</a:t>
            </a:r>
            <a:r>
              <a:rPr lang="en-US" sz="2800" b="1" i="1" dirty="0">
                <a:solidFill>
                  <a:schemeClr val="accent2"/>
                </a:solidFill>
              </a:rPr>
              <a:t> </a:t>
            </a:r>
            <a:r>
              <a:rPr lang="en-US" sz="2800" b="1" i="1" dirty="0"/>
              <a:t>that the rain, the hail, and the thunder had ceased, </a:t>
            </a:r>
            <a:r>
              <a:rPr lang="en-US" sz="2800" b="1" i="1" u="sng" dirty="0"/>
              <a:t>he sinned yet more; and </a:t>
            </a:r>
            <a:r>
              <a:rPr lang="en-US" sz="2800" b="1" i="1" u="sng" dirty="0">
                <a:solidFill>
                  <a:schemeClr val="accent2"/>
                </a:solidFill>
              </a:rPr>
              <a:t>he hardened his heart</a:t>
            </a:r>
            <a:r>
              <a:rPr lang="en-US" sz="2800" b="1" i="1" u="sng" dirty="0"/>
              <a:t>, he and his servants</a:t>
            </a:r>
            <a:r>
              <a:rPr lang="en-US" sz="2800" b="1" i="1" dirty="0"/>
              <a:t>. So the heart of Pharaoh was hard</a:t>
            </a:r>
            <a:r>
              <a:rPr lang="en-US" sz="2800" i="1" dirty="0"/>
              <a:t>; neither would he let the children of Israel go, as the LORD had spoken by Moses</a:t>
            </a:r>
            <a:r>
              <a:rPr lang="en-US" sz="2800" b="0" i="1" dirty="0"/>
              <a:t>. </a:t>
            </a:r>
            <a:r>
              <a:rPr lang="en-US" sz="2800" b="0" dirty="0"/>
              <a:t>(</a:t>
            </a:r>
            <a:r>
              <a:rPr lang="en-US" sz="2800" b="1" dirty="0">
                <a:solidFill>
                  <a:schemeClr val="accent2"/>
                </a:solidFill>
              </a:rPr>
              <a:t>Exodus 9:29-35</a:t>
            </a:r>
            <a:r>
              <a:rPr lang="en-US" sz="2800" b="0" dirty="0" smtClean="0"/>
              <a:t>)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2800" dirty="0" smtClean="0"/>
              <a:t>Pharaoh stiffened under </a:t>
            </a:r>
            <a:r>
              <a:rPr lang="en-US" sz="2800" b="1" baseline="30000" dirty="0" smtClean="0">
                <a:solidFill>
                  <a:schemeClr val="accent2"/>
                </a:solidFill>
              </a:rPr>
              <a:t>1</a:t>
            </a:r>
            <a:r>
              <a:rPr lang="en-US" sz="2800" b="1" i="1" dirty="0" smtClean="0"/>
              <a:t>command</a:t>
            </a:r>
            <a:r>
              <a:rPr lang="en-US" sz="2800" dirty="0" smtClean="0"/>
              <a:t>, </a:t>
            </a:r>
            <a:r>
              <a:rPr lang="en-US" sz="2800" b="1" baseline="30000" dirty="0" smtClean="0">
                <a:solidFill>
                  <a:schemeClr val="accent2"/>
                </a:solidFill>
              </a:rPr>
              <a:t>2</a:t>
            </a:r>
            <a:r>
              <a:rPr lang="en-US" sz="2800" b="1" i="1" dirty="0" smtClean="0"/>
              <a:t>warning</a:t>
            </a:r>
            <a:r>
              <a:rPr lang="en-US" sz="2800" dirty="0" smtClean="0"/>
              <a:t>, and </a:t>
            </a:r>
            <a:r>
              <a:rPr lang="en-US" sz="2800" b="1" baseline="30000" dirty="0" smtClean="0">
                <a:solidFill>
                  <a:schemeClr val="accent2"/>
                </a:solidFill>
              </a:rPr>
              <a:t>3</a:t>
            </a:r>
            <a:r>
              <a:rPr lang="en-US" sz="2800" b="1" i="1" dirty="0" smtClean="0"/>
              <a:t>leniency</a:t>
            </a:r>
            <a:r>
              <a:rPr lang="en-US" sz="2800" dirty="0" smtClean="0"/>
              <a:t>!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sz="2800" b="0" dirty="0" smtClean="0"/>
              <a:t>Like an animal, Pharaoh proved himself unteachable, because he only </a:t>
            </a:r>
            <a:r>
              <a:rPr lang="en-US" sz="2800" b="0" dirty="0" smtClean="0"/>
              <a:t>submitted in </a:t>
            </a:r>
            <a:r>
              <a:rPr lang="en-US" sz="2800" b="0" dirty="0" smtClean="0"/>
              <a:t>duress (</a:t>
            </a:r>
            <a:r>
              <a:rPr lang="en-US" sz="2800" b="1" dirty="0" smtClean="0">
                <a:solidFill>
                  <a:schemeClr val="accent2"/>
                </a:solidFill>
              </a:rPr>
              <a:t>Ps. 32:9</a:t>
            </a:r>
            <a:r>
              <a:rPr lang="en-US" sz="2800" b="0" dirty="0" smtClean="0"/>
              <a:t>)</a:t>
            </a:r>
            <a:endParaRPr lang="en-US" sz="2800" b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 smtClean="0"/>
              <a:t>… Hardened through Mercy!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782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en-US" b="0" i="1" dirty="0"/>
              <a:t>Or </a:t>
            </a:r>
            <a:r>
              <a:rPr lang="en-US" b="1" i="1" dirty="0"/>
              <a:t>do </a:t>
            </a:r>
            <a:r>
              <a:rPr lang="en-US" b="1" i="1" u="sng" dirty="0"/>
              <a:t>you</a:t>
            </a:r>
            <a:r>
              <a:rPr lang="en-US" b="1" i="1" dirty="0"/>
              <a:t> despise the riches of His </a:t>
            </a:r>
            <a:r>
              <a:rPr lang="en-US" b="1" i="1" dirty="0">
                <a:solidFill>
                  <a:schemeClr val="accent2"/>
                </a:solidFill>
              </a:rPr>
              <a:t>goodness</a:t>
            </a:r>
            <a:r>
              <a:rPr lang="en-US" b="1" i="1" dirty="0"/>
              <a:t>, </a:t>
            </a:r>
            <a:r>
              <a:rPr lang="en-US" b="1" i="1" dirty="0">
                <a:solidFill>
                  <a:schemeClr val="accent2"/>
                </a:solidFill>
              </a:rPr>
              <a:t>forbearance</a:t>
            </a:r>
            <a:r>
              <a:rPr lang="en-US" b="1" i="1" dirty="0"/>
              <a:t>, and </a:t>
            </a:r>
            <a:r>
              <a:rPr lang="en-US" b="1" i="1" dirty="0">
                <a:solidFill>
                  <a:schemeClr val="accent2"/>
                </a:solidFill>
              </a:rPr>
              <a:t>longsuffering</a:t>
            </a:r>
            <a:r>
              <a:rPr lang="en-US" b="1" i="1" dirty="0"/>
              <a:t>, not knowing that the </a:t>
            </a:r>
            <a:r>
              <a:rPr lang="en-US" b="1" i="1" dirty="0">
                <a:solidFill>
                  <a:schemeClr val="accent2"/>
                </a:solidFill>
              </a:rPr>
              <a:t>goodness </a:t>
            </a:r>
            <a:r>
              <a:rPr lang="en-US" b="1" i="1" dirty="0"/>
              <a:t>of God </a:t>
            </a:r>
            <a:r>
              <a:rPr lang="en-US" b="1" i="1" u="sng" dirty="0"/>
              <a:t>leads you to repentance</a:t>
            </a:r>
            <a:r>
              <a:rPr lang="en-US" b="0" i="1" dirty="0"/>
              <a:t>? But </a:t>
            </a:r>
            <a:r>
              <a:rPr lang="en-US" b="1" i="1" dirty="0"/>
              <a:t>in accordance with your </a:t>
            </a:r>
            <a:r>
              <a:rPr lang="en-US" b="1" i="1" u="sng" dirty="0"/>
              <a:t>hardness</a:t>
            </a:r>
            <a:r>
              <a:rPr lang="en-US" b="1" i="1" dirty="0"/>
              <a:t> and </a:t>
            </a:r>
            <a:r>
              <a:rPr lang="en-US" b="1" i="1" u="sng" dirty="0"/>
              <a:t>your impenitent heart</a:t>
            </a:r>
            <a:r>
              <a:rPr lang="en-US" b="1" i="1" dirty="0"/>
              <a:t> you are </a:t>
            </a:r>
            <a:r>
              <a:rPr lang="en-US" b="1" i="1" u="sng" dirty="0"/>
              <a:t>treasuring up</a:t>
            </a:r>
            <a:r>
              <a:rPr lang="en-US" b="1" i="1" dirty="0"/>
              <a:t> for yourself </a:t>
            </a:r>
            <a:r>
              <a:rPr lang="en-US" b="1" i="1" u="sng" dirty="0"/>
              <a:t>wrath</a:t>
            </a:r>
            <a:r>
              <a:rPr lang="en-US" b="1" i="1" dirty="0"/>
              <a:t> in the day of wrath </a:t>
            </a:r>
            <a:r>
              <a:rPr lang="en-US" b="0" i="1" dirty="0"/>
              <a:t>and revelation of the righteous judgment of God, who </a:t>
            </a:r>
            <a:r>
              <a:rPr lang="en-US" b="0" i="1" dirty="0" smtClean="0"/>
              <a:t>“will </a:t>
            </a:r>
            <a:r>
              <a:rPr lang="en-US" b="0" i="1" dirty="0"/>
              <a:t>render to each one </a:t>
            </a:r>
            <a:r>
              <a:rPr lang="en-US" b="1" i="1" dirty="0"/>
              <a:t>according to his </a:t>
            </a:r>
            <a:r>
              <a:rPr lang="en-US" b="1" i="1" dirty="0" smtClean="0"/>
              <a:t>deeds</a:t>
            </a:r>
            <a:r>
              <a:rPr lang="en-US" b="0" i="1" dirty="0" smtClean="0"/>
              <a:t>” </a:t>
            </a:r>
            <a:r>
              <a:rPr lang="en-US" b="0" i="1" dirty="0"/>
              <a:t>... </a:t>
            </a:r>
            <a:r>
              <a:rPr lang="en-US" b="0" dirty="0"/>
              <a:t>(</a:t>
            </a:r>
            <a:r>
              <a:rPr lang="en-US" b="1" dirty="0">
                <a:solidFill>
                  <a:schemeClr val="accent2"/>
                </a:solidFill>
              </a:rPr>
              <a:t>Romans 2:4-6</a:t>
            </a:r>
            <a:r>
              <a:rPr lang="en-US" b="0" dirty="0" smtClean="0"/>
              <a:t>)</a:t>
            </a:r>
            <a:endParaRPr lang="en-US" b="0" dirty="0"/>
          </a:p>
          <a:p>
            <a:pPr marL="0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en-US" b="0" i="1" dirty="0"/>
              <a:t>The Lord is not slack concerning His promise, as some count slackness, but is </a:t>
            </a:r>
            <a:r>
              <a:rPr lang="en-US" b="1" i="1" dirty="0">
                <a:solidFill>
                  <a:schemeClr val="accent2"/>
                </a:solidFill>
              </a:rPr>
              <a:t>longsuffering</a:t>
            </a:r>
            <a:r>
              <a:rPr lang="en-US" b="1" i="1" dirty="0"/>
              <a:t> toward us, not willing that any should perish but that all should come to repentance</a:t>
            </a:r>
            <a:r>
              <a:rPr lang="en-US" b="0" i="1" dirty="0"/>
              <a:t>. </a:t>
            </a:r>
            <a:r>
              <a:rPr lang="en-US" b="0" dirty="0"/>
              <a:t>(</a:t>
            </a:r>
            <a:r>
              <a:rPr lang="en-US" b="1" dirty="0">
                <a:solidFill>
                  <a:schemeClr val="accent2"/>
                </a:solidFill>
              </a:rPr>
              <a:t>II Peter 3:9</a:t>
            </a:r>
            <a:r>
              <a:rPr lang="en-US" b="0" dirty="0" smtClean="0"/>
              <a:t>)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en-US" dirty="0" smtClean="0"/>
              <a:t>The </a:t>
            </a:r>
            <a:r>
              <a:rPr lang="en-US" b="1" i="1" dirty="0" smtClean="0"/>
              <a:t>same</a:t>
            </a:r>
            <a:r>
              <a:rPr lang="en-US" dirty="0" smtClean="0"/>
              <a:t> chastening </a:t>
            </a:r>
            <a:r>
              <a:rPr lang="en-US" b="1" i="1" dirty="0" smtClean="0"/>
              <a:t>hardens</a:t>
            </a:r>
            <a:r>
              <a:rPr lang="en-US" dirty="0" smtClean="0"/>
              <a:t> one and </a:t>
            </a:r>
            <a:r>
              <a:rPr lang="en-US" b="1" i="1" dirty="0" smtClean="0"/>
              <a:t>softens</a:t>
            </a:r>
            <a:r>
              <a:rPr lang="en-US" dirty="0" smtClean="0"/>
              <a:t> another!</a:t>
            </a:r>
            <a:endParaRPr lang="en-US" b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“No Respecter of Persons …”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83268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>
              <a:spcBef>
                <a:spcPts val="100"/>
              </a:spcBef>
              <a:spcAft>
                <a:spcPts val="100"/>
              </a:spcAft>
              <a:buFont typeface="Arial" pitchFamily="34" charset="0"/>
              <a:buChar char="•"/>
            </a:pPr>
            <a:r>
              <a:rPr lang="en-US" sz="2800" dirty="0"/>
              <a:t>Point: </a:t>
            </a:r>
            <a:r>
              <a:rPr lang="en-US" sz="2800" b="1" i="1" u="sng" dirty="0"/>
              <a:t>Vindication</a:t>
            </a:r>
            <a:r>
              <a:rPr lang="en-US" sz="2800" dirty="0"/>
              <a:t> of God’s </a:t>
            </a:r>
            <a:r>
              <a:rPr lang="en-US" sz="2800" b="1" i="1" dirty="0"/>
              <a:t>word</a:t>
            </a:r>
            <a:r>
              <a:rPr lang="en-US" sz="2800" dirty="0"/>
              <a:t> and </a:t>
            </a:r>
            <a:r>
              <a:rPr lang="en-US" sz="2800" b="1" i="1" dirty="0"/>
              <a:t>promise</a:t>
            </a:r>
            <a:r>
              <a:rPr lang="en-US" sz="2800" dirty="0" smtClean="0"/>
              <a:t>!</a:t>
            </a:r>
            <a:br>
              <a:rPr lang="en-US" sz="2800" dirty="0" smtClean="0"/>
            </a:br>
            <a:endParaRPr lang="en-US" sz="2800" dirty="0"/>
          </a:p>
          <a:p>
            <a:pPr marL="342900" indent="-342900">
              <a:spcBef>
                <a:spcPts val="100"/>
              </a:spcBef>
              <a:spcAft>
                <a:spcPts val="100"/>
              </a:spcAft>
              <a:buFont typeface="Arial" pitchFamily="34" charset="0"/>
              <a:buChar char="•"/>
            </a:pPr>
            <a:r>
              <a:rPr lang="en-US" sz="2800" b="0" dirty="0" smtClean="0"/>
              <a:t>God has the </a:t>
            </a:r>
            <a:r>
              <a:rPr lang="en-US" sz="2800" b="1" i="1" u="sng" dirty="0" smtClean="0"/>
              <a:t>right</a:t>
            </a:r>
            <a:r>
              <a:rPr lang="en-US" sz="2800" b="0" dirty="0" smtClean="0"/>
              <a:t> to choose </a:t>
            </a:r>
            <a:r>
              <a:rPr lang="en-US" sz="2800" b="1" i="1" u="sng" dirty="0" smtClean="0"/>
              <a:t>terms</a:t>
            </a:r>
            <a:r>
              <a:rPr lang="en-US" sz="2800" b="0" dirty="0" smtClean="0"/>
              <a:t> of mercy.</a:t>
            </a:r>
          </a:p>
          <a:p>
            <a:pPr marL="342900" indent="-342900">
              <a:spcBef>
                <a:spcPts val="100"/>
              </a:spcBef>
              <a:spcAft>
                <a:spcPts val="100"/>
              </a:spcAft>
              <a:buFont typeface="Arial" pitchFamily="34" charset="0"/>
              <a:buChar char="•"/>
            </a:pPr>
            <a:r>
              <a:rPr lang="en-US" sz="2800" b="0" dirty="0" smtClean="0"/>
              <a:t>God has the </a:t>
            </a:r>
            <a:r>
              <a:rPr lang="en-US" sz="2800" b="1" i="1" u="sng" dirty="0" smtClean="0"/>
              <a:t>right</a:t>
            </a:r>
            <a:r>
              <a:rPr lang="en-US" sz="2800" b="0" dirty="0" smtClean="0"/>
              <a:t> to </a:t>
            </a:r>
            <a:r>
              <a:rPr lang="en-US" sz="2800" b="1" i="1" dirty="0" smtClean="0"/>
              <a:t>judicially</a:t>
            </a:r>
            <a:r>
              <a:rPr lang="en-US" sz="2800" b="0" dirty="0" smtClean="0"/>
              <a:t> and </a:t>
            </a:r>
            <a:r>
              <a:rPr lang="en-US" sz="2800" b="1" i="1" u="sng" dirty="0" smtClean="0"/>
              <a:t>further</a:t>
            </a:r>
            <a:r>
              <a:rPr lang="en-US" sz="2800" b="0" dirty="0" smtClean="0"/>
              <a:t> harden those already </a:t>
            </a:r>
            <a:r>
              <a:rPr lang="en-US" sz="2800" b="0" dirty="0" smtClean="0"/>
              <a:t>rebellious.</a:t>
            </a:r>
            <a:endParaRPr lang="en-US" sz="2800" b="0" dirty="0" smtClean="0"/>
          </a:p>
          <a:p>
            <a:pPr marL="342900" indent="-342900">
              <a:spcBef>
                <a:spcPts val="100"/>
              </a:spcBef>
              <a:spcAft>
                <a:spcPts val="100"/>
              </a:spcAft>
              <a:buFont typeface="Arial" pitchFamily="34" charset="0"/>
              <a:buChar char="•"/>
            </a:pPr>
            <a:r>
              <a:rPr lang="en-US" sz="2800" b="0" dirty="0" smtClean="0"/>
              <a:t>God hardens </a:t>
            </a:r>
            <a:r>
              <a:rPr lang="en-US" sz="2800" b="0" dirty="0" smtClean="0"/>
              <a:t>the stubborn through </a:t>
            </a:r>
            <a:r>
              <a:rPr lang="en-US" sz="2800" b="0" dirty="0" smtClean="0"/>
              <a:t>the </a:t>
            </a:r>
            <a:r>
              <a:rPr lang="en-US" sz="2800" b="1" i="1" u="sng" dirty="0" smtClean="0"/>
              <a:t>same</a:t>
            </a:r>
            <a:r>
              <a:rPr lang="en-US" sz="2800" b="0" dirty="0" smtClean="0"/>
              <a:t> chastening He uses upon all: </a:t>
            </a:r>
            <a:r>
              <a:rPr lang="en-US" sz="2800" b="1" i="1" dirty="0" smtClean="0"/>
              <a:t>command</a:t>
            </a:r>
            <a:r>
              <a:rPr lang="en-US" sz="2800" b="0" dirty="0" smtClean="0"/>
              <a:t>, </a:t>
            </a:r>
            <a:r>
              <a:rPr lang="en-US" sz="2800" b="1" i="1" dirty="0" smtClean="0"/>
              <a:t>warning</a:t>
            </a:r>
            <a:r>
              <a:rPr lang="en-US" sz="2800" b="0" dirty="0" smtClean="0"/>
              <a:t>, </a:t>
            </a:r>
            <a:r>
              <a:rPr lang="en-US" sz="2800" b="1" i="1" dirty="0" smtClean="0"/>
              <a:t>punishment</a:t>
            </a:r>
            <a:r>
              <a:rPr lang="en-US" sz="2800" dirty="0" smtClean="0"/>
              <a:t>, and </a:t>
            </a:r>
            <a:r>
              <a:rPr lang="en-US" sz="2800" b="1" i="1" dirty="0" smtClean="0"/>
              <a:t>mercy</a:t>
            </a:r>
            <a:r>
              <a:rPr lang="en-US" sz="2800" b="0" dirty="0" smtClean="0"/>
              <a:t>!</a:t>
            </a:r>
            <a:br>
              <a:rPr lang="en-US" sz="2800" b="0" dirty="0" smtClean="0"/>
            </a:br>
            <a:endParaRPr lang="en-US" sz="2800" b="0" dirty="0" smtClean="0"/>
          </a:p>
          <a:p>
            <a:pPr marL="342900" indent="-342900">
              <a:spcBef>
                <a:spcPts val="100"/>
              </a:spcBef>
              <a:spcAft>
                <a:spcPts val="100"/>
              </a:spcAft>
              <a:buFont typeface="Arial" pitchFamily="34" charset="0"/>
              <a:buChar char="•"/>
            </a:pPr>
            <a:r>
              <a:rPr lang="en-US" sz="2800" b="0" dirty="0" smtClean="0"/>
              <a:t>Point: </a:t>
            </a:r>
            <a:r>
              <a:rPr lang="en-US" sz="2800" b="1" i="1" u="sng" dirty="0" smtClean="0"/>
              <a:t>Vindication</a:t>
            </a:r>
            <a:r>
              <a:rPr lang="en-US" sz="2800" b="0" dirty="0" smtClean="0"/>
              <a:t> of God’s </a:t>
            </a:r>
            <a:r>
              <a:rPr lang="en-US" sz="2800" b="1" i="1" dirty="0" smtClean="0"/>
              <a:t>mercy</a:t>
            </a:r>
            <a:r>
              <a:rPr lang="en-US" sz="2800" b="0" dirty="0" smtClean="0"/>
              <a:t> and </a:t>
            </a:r>
            <a:r>
              <a:rPr lang="en-US" sz="2800" b="1" i="1" dirty="0" smtClean="0"/>
              <a:t>judgment</a:t>
            </a:r>
            <a:r>
              <a:rPr lang="en-US" sz="2800" b="0" dirty="0" smtClean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Summary, Thus Far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24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300" b="0" i="1" dirty="0"/>
              <a:t>As Christians in the Reformed tradition, we affirm </a:t>
            </a:r>
            <a:r>
              <a:rPr lang="en-US" sz="2300" b="1" i="1" dirty="0"/>
              <a:t>the biblical view of providence that affirms the world is governed by God’s sovereign ordination</a:t>
            </a:r>
            <a:r>
              <a:rPr lang="en-US" sz="2300" i="1" dirty="0"/>
              <a:t> </a:t>
            </a:r>
            <a:r>
              <a:rPr lang="en-US" sz="2300" b="0" i="1" dirty="0"/>
              <a:t>(</a:t>
            </a:r>
            <a:r>
              <a:rPr lang="en-US" sz="2300" b="1" i="1" dirty="0">
                <a:solidFill>
                  <a:schemeClr val="accent2"/>
                </a:solidFill>
              </a:rPr>
              <a:t>Eph. 1:11</a:t>
            </a:r>
            <a:r>
              <a:rPr lang="en-US" sz="2300" b="0" i="1" dirty="0"/>
              <a:t>). The length of our lives, the color of our hair, your reading of this magazine, and </a:t>
            </a:r>
            <a:r>
              <a:rPr lang="en-US" sz="2300" b="1" i="1" dirty="0"/>
              <a:t>everything else that ever happens was decreed by God</a:t>
            </a:r>
            <a:r>
              <a:rPr lang="en-US" sz="2300" b="0" i="1" dirty="0"/>
              <a:t>. In ordaining certain events, </a:t>
            </a:r>
            <a:r>
              <a:rPr lang="en-US" sz="2300" b="1" i="1" dirty="0"/>
              <a:t>God did </a:t>
            </a:r>
            <a:r>
              <a:rPr lang="en-US" sz="2300" b="1" i="1" u="sng" dirty="0"/>
              <a:t>not</a:t>
            </a:r>
            <a:r>
              <a:rPr lang="en-US" sz="2300" b="1" i="1" dirty="0"/>
              <a:t> first look into the future and then, seeing </a:t>
            </a:r>
            <a:r>
              <a:rPr lang="en-US" sz="2300" b="0" i="1" dirty="0"/>
              <a:t>how they would transpire, </a:t>
            </a:r>
            <a:r>
              <a:rPr lang="en-US" sz="2300" b="1" i="1" dirty="0"/>
              <a:t>ordain them</a:t>
            </a:r>
            <a:r>
              <a:rPr lang="en-US" sz="2300" b="0" i="1" dirty="0"/>
              <a:t>. Rather, God ordained them, including the means through which the events occur</a:t>
            </a:r>
            <a:r>
              <a:rPr lang="en-US" sz="2300" b="0" i="1" dirty="0" smtClean="0"/>
              <a:t>.</a:t>
            </a:r>
            <a:endParaRPr lang="en-US" sz="2300" b="0" i="1" dirty="0"/>
          </a:p>
          <a:p>
            <a:pPr marL="0" indent="0">
              <a:buNone/>
            </a:pPr>
            <a:r>
              <a:rPr lang="en-US" sz="2300" b="0" i="1" dirty="0"/>
              <a:t>Those things that God has ordained </a:t>
            </a:r>
            <a:r>
              <a:rPr lang="en-US" sz="2300" b="1" i="1" dirty="0"/>
              <a:t>include also the </a:t>
            </a:r>
            <a:r>
              <a:rPr lang="en-US" sz="2300" b="1" i="1" u="sng" dirty="0"/>
              <a:t>eternal salvation</a:t>
            </a:r>
            <a:r>
              <a:rPr lang="en-US" sz="2300" b="1" i="1" dirty="0"/>
              <a:t> of His people</a:t>
            </a:r>
            <a:r>
              <a:rPr lang="en-US" sz="2300" b="0" i="1" dirty="0"/>
              <a:t>, thus leaving the rest of mankind eternally damned. In </a:t>
            </a:r>
            <a:r>
              <a:rPr lang="en-US" sz="2300" b="1" i="1" dirty="0">
                <a:solidFill>
                  <a:schemeClr val="accent2"/>
                </a:solidFill>
              </a:rPr>
              <a:t>Romans 9:13</a:t>
            </a:r>
            <a:r>
              <a:rPr lang="en-US" sz="2300" i="1" dirty="0"/>
              <a:t>, </a:t>
            </a:r>
            <a:r>
              <a:rPr lang="en-US" sz="2300" b="1" i="1" dirty="0"/>
              <a:t>Paul uses the example of Jacob and Esau to </a:t>
            </a:r>
            <a:r>
              <a:rPr lang="en-US" sz="2300" b="1" i="1" u="sng" dirty="0"/>
              <a:t>demonstrate that salvation and damnation are the results of His sovereign choice</a:t>
            </a:r>
            <a:r>
              <a:rPr lang="en-US" sz="2300" b="0" i="1" dirty="0"/>
              <a:t>. From eternity past, God </a:t>
            </a:r>
            <a:r>
              <a:rPr lang="en-US" sz="2300" b="1" i="1" dirty="0"/>
              <a:t>permitted</a:t>
            </a:r>
            <a:r>
              <a:rPr lang="en-US" sz="2300" b="0" i="1" dirty="0"/>
              <a:t> Esau’s (and the rest of humanity’s) fall into destruction</a:t>
            </a:r>
            <a:r>
              <a:rPr lang="en-US" sz="2300" b="0" i="1" dirty="0" smtClean="0"/>
              <a:t>.</a:t>
            </a:r>
            <a:endParaRPr lang="en-US" sz="2300" b="0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Doctrine of Reprobation</a:t>
            </a:r>
          </a:p>
        </p:txBody>
      </p:sp>
    </p:spTree>
    <p:extLst>
      <p:ext uri="{BB962C8B-B14F-4D97-AF65-F5344CB8AC3E}">
        <p14:creationId xmlns:p14="http://schemas.microsoft.com/office/powerpoint/2010/main" val="456905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300" b="0" i="1" dirty="0" smtClean="0"/>
              <a:t>In </a:t>
            </a:r>
            <a:r>
              <a:rPr lang="en-US" sz="2300" b="0" i="1" dirty="0"/>
              <a:t>today’s passage, Paul addresses </a:t>
            </a:r>
            <a:r>
              <a:rPr lang="en-US" sz="2300" b="1" i="1" dirty="0"/>
              <a:t>the objection that arises from this teaching. </a:t>
            </a:r>
            <a:r>
              <a:rPr lang="en-US" sz="2300" b="1" i="1" u="sng" dirty="0"/>
              <a:t>How can God be just</a:t>
            </a:r>
            <a:r>
              <a:rPr lang="en-US" sz="2300" b="1" i="1" dirty="0"/>
              <a:t> and yet punish some people if their wickedness and condemnation is foreordained? </a:t>
            </a:r>
            <a:r>
              <a:rPr lang="en-US" sz="2300" b="1" i="1" u="sng" dirty="0">
                <a:solidFill>
                  <a:schemeClr val="accent2"/>
                </a:solidFill>
              </a:rPr>
              <a:t>Romans 9:14–24</a:t>
            </a:r>
            <a:r>
              <a:rPr lang="en-US" sz="2300" b="1" i="1" u="sng" dirty="0"/>
              <a:t> answers this question</a:t>
            </a:r>
            <a:r>
              <a:rPr lang="en-US" sz="2300" b="1" i="1" dirty="0"/>
              <a:t> by appealing to God’s authority and glory</a:t>
            </a:r>
            <a:r>
              <a:rPr lang="en-US" sz="2300" b="0" i="1" dirty="0"/>
              <a:t>. As the Creator, God has the right to do with His creation as He pleases. </a:t>
            </a:r>
            <a:r>
              <a:rPr lang="en-US" sz="2300" b="1" i="1" dirty="0"/>
              <a:t>God is just </a:t>
            </a:r>
            <a:r>
              <a:rPr lang="en-US" sz="2300" b="0" i="1" dirty="0"/>
              <a:t>and </a:t>
            </a:r>
            <a:r>
              <a:rPr lang="en-US" sz="2300" b="1" i="1" dirty="0"/>
              <a:t>His glory </a:t>
            </a:r>
            <a:r>
              <a:rPr lang="en-US" sz="2300" b="0" i="1" dirty="0"/>
              <a:t>is manifested </a:t>
            </a:r>
            <a:r>
              <a:rPr lang="en-US" sz="2300" b="1" i="1" dirty="0"/>
              <a:t>in punishing those </a:t>
            </a:r>
            <a:r>
              <a:rPr lang="en-US" sz="2300" b="1" i="1" u="sng" dirty="0"/>
              <a:t>whom He has ordained to do evil</a:t>
            </a:r>
            <a:r>
              <a:rPr lang="en-US" sz="2300" b="1" i="1" dirty="0"/>
              <a:t> </a:t>
            </a:r>
            <a:r>
              <a:rPr lang="en-US" sz="2300" b="0" i="1" dirty="0"/>
              <a:t>just as a potter has the right to make some vessels fit for destruction (</a:t>
            </a:r>
            <a:r>
              <a:rPr lang="en-US" sz="2300" b="1" i="1" dirty="0">
                <a:solidFill>
                  <a:schemeClr val="accent2"/>
                </a:solidFill>
              </a:rPr>
              <a:t>vv. 19–24</a:t>
            </a:r>
            <a:r>
              <a:rPr lang="en-US" sz="2300" b="0" i="1" dirty="0" smtClean="0"/>
              <a:t>).</a:t>
            </a:r>
            <a:endParaRPr lang="en-US" sz="2300" b="0" i="1" dirty="0"/>
          </a:p>
          <a:p>
            <a:pPr marL="0" indent="0">
              <a:buNone/>
            </a:pPr>
            <a:r>
              <a:rPr lang="en-US" sz="2300" b="0" i="1" dirty="0"/>
              <a:t>This </a:t>
            </a:r>
            <a:r>
              <a:rPr lang="en-US" sz="2300" b="1" i="1" dirty="0"/>
              <a:t>decree of reprobation is God’s action in leaving some people in their state of sinfulness</a:t>
            </a:r>
            <a:r>
              <a:rPr lang="en-US" sz="2300" b="0" i="1" dirty="0"/>
              <a:t>, thus leading to their damnation. The </a:t>
            </a:r>
            <a:r>
              <a:rPr lang="en-US" sz="2300" b="1" i="1" dirty="0"/>
              <a:t>verb “prepare” in </a:t>
            </a:r>
            <a:r>
              <a:rPr lang="en-US" sz="2300" b="1" i="1" dirty="0">
                <a:solidFill>
                  <a:schemeClr val="accent2"/>
                </a:solidFill>
              </a:rPr>
              <a:t>verse 22</a:t>
            </a:r>
            <a:r>
              <a:rPr lang="en-US" sz="2300" b="1" i="1" dirty="0"/>
              <a:t> </a:t>
            </a:r>
            <a:r>
              <a:rPr lang="en-US" sz="2300" b="1" i="1" u="sng" dirty="0"/>
              <a:t>is passive</a:t>
            </a:r>
            <a:r>
              <a:rPr lang="en-US" sz="2300" b="1" i="1" dirty="0"/>
              <a:t> as opposed to its active use in </a:t>
            </a:r>
            <a:r>
              <a:rPr lang="en-US" sz="2300" b="1" i="1" dirty="0">
                <a:solidFill>
                  <a:schemeClr val="accent2"/>
                </a:solidFill>
              </a:rPr>
              <a:t>verse 23</a:t>
            </a:r>
            <a:r>
              <a:rPr lang="en-US" sz="2300" b="0" i="1" dirty="0"/>
              <a:t>, where it refers to God’s work of election of some to salvation. Out of the mass of humanity God actively elects some to salvation and </a:t>
            </a:r>
            <a:r>
              <a:rPr lang="en-US" sz="2300" b="1" i="1" u="sng" dirty="0"/>
              <a:t>passes over the rest</a:t>
            </a:r>
            <a:r>
              <a:rPr lang="en-US" sz="2300" b="1" i="1" dirty="0"/>
              <a:t>, leaving them in their wickedness</a:t>
            </a:r>
            <a:r>
              <a:rPr lang="en-US" sz="2300" b="0" i="1" dirty="0" smtClean="0"/>
              <a:t>.</a:t>
            </a:r>
            <a:endParaRPr lang="en-US" sz="2300" b="0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Reprobation is Passive to God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0834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300" b="1" i="1" dirty="0" smtClean="0"/>
              <a:t>Though </a:t>
            </a:r>
            <a:r>
              <a:rPr lang="en-US" sz="2300" b="1" i="1" u="sng" dirty="0"/>
              <a:t>it remains mysterious</a:t>
            </a:r>
            <a:r>
              <a:rPr lang="en-US" sz="2300" b="1" i="1" dirty="0"/>
              <a:t> as to how God ordains all things </a:t>
            </a:r>
            <a:r>
              <a:rPr lang="en-US" sz="2300" b="1" i="1" u="sng" dirty="0"/>
              <a:t>and yet is not responsible for evil</a:t>
            </a:r>
            <a:r>
              <a:rPr lang="en-US" sz="2300" b="1" i="1" dirty="0"/>
              <a:t>, we must affirm both truths.</a:t>
            </a:r>
            <a:r>
              <a:rPr lang="en-US" sz="2300" b="0" i="1" dirty="0"/>
              <a:t> It does help us to see how </a:t>
            </a:r>
            <a:r>
              <a:rPr lang="en-US" sz="2300" b="1" i="1" dirty="0"/>
              <a:t>God is just when His decree of reprobation is </a:t>
            </a:r>
            <a:r>
              <a:rPr lang="en-US" sz="2300" b="1" i="1" u="sng" dirty="0"/>
              <a:t>passive, not active</a:t>
            </a:r>
            <a:r>
              <a:rPr lang="en-US" sz="2300" b="0" i="1" dirty="0"/>
              <a:t>. It also strengthens our assurance to know that God’s electing grace is so active and sure that we will love Him forever</a:t>
            </a:r>
            <a:r>
              <a:rPr lang="en-US" sz="2300" b="0" i="1" dirty="0" smtClean="0"/>
              <a:t>.</a:t>
            </a:r>
          </a:p>
          <a:p>
            <a:pPr marL="0" indent="0">
              <a:buNone/>
            </a:pPr>
            <a:r>
              <a:rPr lang="en-US" sz="2300" b="1" i="1" dirty="0"/>
              <a:t>Many misunderstand Reformed theology to say that God forces some to go to hell against their will</a:t>
            </a:r>
            <a:r>
              <a:rPr lang="en-US" sz="2300" b="0" i="1" dirty="0"/>
              <a:t>. Though God does indeed pass over some people, </a:t>
            </a:r>
            <a:r>
              <a:rPr lang="en-US" sz="2300" b="1" i="1" dirty="0"/>
              <a:t>He never acts apart from their desires. </a:t>
            </a:r>
            <a:r>
              <a:rPr lang="en-US" sz="2300" b="1" i="1" u="sng" dirty="0"/>
              <a:t>In our natural state since the fall</a:t>
            </a:r>
            <a:r>
              <a:rPr lang="en-US" sz="2300" b="1" i="1" dirty="0"/>
              <a:t>, all men truly desire hell because they truly desire evil</a:t>
            </a:r>
            <a:r>
              <a:rPr lang="en-US" sz="2300" b="1" i="1" dirty="0" smtClean="0"/>
              <a:t>. </a:t>
            </a:r>
            <a:r>
              <a:rPr lang="en-US" sz="2300" b="0" i="1" dirty="0" smtClean="0"/>
              <a:t>– </a:t>
            </a:r>
            <a:r>
              <a:rPr lang="en-US" sz="2300" b="0" i="1" dirty="0" smtClean="0"/>
              <a:t>R. C. </a:t>
            </a:r>
            <a:r>
              <a:rPr lang="en-US" sz="2300" b="0" i="1" dirty="0" err="1" smtClean="0"/>
              <a:t>Sproul</a:t>
            </a:r>
            <a:endParaRPr lang="en-US" sz="2300" b="0" i="1" dirty="0" smtClean="0">
              <a:hlinkClick r:id="rId2"/>
            </a:endParaRPr>
          </a:p>
          <a:p>
            <a:pPr marL="0" indent="0" algn="r">
              <a:buNone/>
            </a:pPr>
            <a:r>
              <a:rPr lang="en-US" sz="1400" b="0" i="1" dirty="0" smtClean="0"/>
              <a:t>http</a:t>
            </a:r>
            <a:r>
              <a:rPr lang="en-US" sz="1400" b="0" i="1" dirty="0"/>
              <a:t>://www.ligonier.org/learn/devotionals/vessels-destruction</a:t>
            </a:r>
            <a:r>
              <a:rPr lang="en-US" sz="1400" b="0" i="1" dirty="0" smtClean="0"/>
              <a:t>/</a:t>
            </a:r>
          </a:p>
          <a:p>
            <a:pPr marL="0" indent="0">
              <a:buNone/>
            </a:pPr>
            <a:endParaRPr lang="en-US" sz="2300" b="0" dirty="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“It Remains Mysterious”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31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300"/>
              </a:spcBef>
              <a:buNone/>
            </a:pPr>
            <a:r>
              <a:rPr lang="en-US" sz="2800" b="1" i="1" dirty="0" smtClean="0"/>
              <a:t>You will say to me then</a:t>
            </a:r>
            <a:r>
              <a:rPr lang="en-US" sz="2800" b="0" i="1" dirty="0" smtClean="0"/>
              <a:t>, “</a:t>
            </a:r>
            <a:r>
              <a:rPr lang="en-US" sz="2800" b="1" i="1" dirty="0" smtClean="0"/>
              <a:t>Why does He still find fault? For who has resisted His will?</a:t>
            </a:r>
            <a:r>
              <a:rPr lang="en-US" sz="2800" b="0" i="1" dirty="0" smtClean="0"/>
              <a:t>” But indeed, </a:t>
            </a:r>
            <a:r>
              <a:rPr lang="en-US" sz="2800" b="1" i="1" u="sng" dirty="0" smtClean="0"/>
              <a:t>O man, who are you to reply against God?</a:t>
            </a:r>
            <a:r>
              <a:rPr lang="en-US" sz="2800" b="1" i="1" dirty="0" smtClean="0"/>
              <a:t> Will the thing formed say </a:t>
            </a:r>
            <a:r>
              <a:rPr lang="en-US" sz="2800" b="0" i="1" dirty="0" smtClean="0"/>
              <a:t>to him who formed it, “Why have you made me like this?” </a:t>
            </a:r>
            <a:r>
              <a:rPr lang="en-US" sz="2800" b="1" i="1" dirty="0" smtClean="0"/>
              <a:t>Does not the potter have power over the clay</a:t>
            </a:r>
            <a:r>
              <a:rPr lang="en-US" sz="2800" b="0" i="1" dirty="0" smtClean="0"/>
              <a:t>, from the same lump to make </a:t>
            </a:r>
            <a:r>
              <a:rPr lang="en-US" sz="2800" b="1" i="1" dirty="0" smtClean="0"/>
              <a:t>one vessel for honor and another for dishonor</a:t>
            </a:r>
            <a:r>
              <a:rPr lang="en-US" sz="2800" b="0" i="1" dirty="0" smtClean="0"/>
              <a:t>? </a:t>
            </a:r>
            <a:r>
              <a:rPr lang="en-US" sz="2800" b="0" dirty="0" smtClean="0"/>
              <a:t>(</a:t>
            </a:r>
            <a:r>
              <a:rPr lang="en-US" sz="2800" b="1" dirty="0" smtClean="0">
                <a:solidFill>
                  <a:schemeClr val="accent2"/>
                </a:solidFill>
              </a:rPr>
              <a:t>Ro. 9:19-21</a:t>
            </a:r>
            <a:r>
              <a:rPr lang="en-US" sz="2800" b="0" dirty="0" smtClean="0"/>
              <a:t>)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Can you answer the Calvinist’s use of these verses?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i="1" dirty="0">
                <a:solidFill>
                  <a:schemeClr val="tx2"/>
                </a:solidFill>
              </a:rPr>
              <a:t>Often free-will advocates claim that Calvinism is </a:t>
            </a:r>
            <a:r>
              <a:rPr lang="en-US" sz="2800" b="1" i="1" u="sng" dirty="0">
                <a:solidFill>
                  <a:schemeClr val="tx2"/>
                </a:solidFill>
              </a:rPr>
              <a:t>not fair</a:t>
            </a:r>
            <a:r>
              <a:rPr lang="en-US" sz="2800" i="1" dirty="0">
                <a:solidFill>
                  <a:schemeClr val="tx2"/>
                </a:solidFill>
              </a:rPr>
              <a:t>. In these verses, Paul anticipates that charge and </a:t>
            </a:r>
            <a:r>
              <a:rPr lang="en-US" sz="2800" b="1" i="1" dirty="0">
                <a:solidFill>
                  <a:schemeClr val="tx2"/>
                </a:solidFill>
              </a:rPr>
              <a:t>condemns</a:t>
            </a:r>
            <a:r>
              <a:rPr lang="en-US" sz="2800" i="1" dirty="0">
                <a:solidFill>
                  <a:schemeClr val="tx2"/>
                </a:solidFill>
              </a:rPr>
              <a:t> all who would </a:t>
            </a:r>
            <a:r>
              <a:rPr lang="en-US" sz="2800" b="1" i="1" dirty="0">
                <a:solidFill>
                  <a:schemeClr val="tx2"/>
                </a:solidFill>
              </a:rPr>
              <a:t>question</a:t>
            </a:r>
            <a:r>
              <a:rPr lang="en-US" sz="2800" i="1" dirty="0">
                <a:solidFill>
                  <a:schemeClr val="tx2"/>
                </a:solidFill>
              </a:rPr>
              <a:t> God. We have no right to challenge </a:t>
            </a:r>
            <a:r>
              <a:rPr lang="en-US" sz="2800" i="1" dirty="0" smtClean="0">
                <a:solidFill>
                  <a:schemeClr val="tx2"/>
                </a:solidFill>
              </a:rPr>
              <a:t>God’s </a:t>
            </a:r>
            <a:r>
              <a:rPr lang="en-US" sz="2800" i="1" dirty="0">
                <a:solidFill>
                  <a:schemeClr val="tx2"/>
                </a:solidFill>
              </a:rPr>
              <a:t>fairness</a:t>
            </a:r>
            <a:r>
              <a:rPr lang="en-US" sz="2800" i="1" dirty="0" smtClean="0">
                <a:solidFill>
                  <a:schemeClr val="tx2"/>
                </a:solidFill>
              </a:rPr>
              <a:t>.  It is </a:t>
            </a:r>
            <a:r>
              <a:rPr lang="en-US" sz="2800" b="1" i="1" dirty="0" smtClean="0">
                <a:solidFill>
                  <a:schemeClr val="tx2"/>
                </a:solidFill>
              </a:rPr>
              <a:t>irrelevant</a:t>
            </a:r>
            <a:r>
              <a:rPr lang="en-US" sz="2800" i="1" dirty="0" smtClean="0">
                <a:solidFill>
                  <a:schemeClr val="tx2"/>
                </a:solidFill>
              </a:rPr>
              <a:t> if </a:t>
            </a:r>
            <a:r>
              <a:rPr lang="en-US" sz="2800" b="1" i="1" dirty="0" smtClean="0">
                <a:solidFill>
                  <a:schemeClr val="tx2"/>
                </a:solidFill>
              </a:rPr>
              <a:t>we</a:t>
            </a:r>
            <a:r>
              <a:rPr lang="en-US" sz="2800" i="1" dirty="0" smtClean="0">
                <a:solidFill>
                  <a:schemeClr val="tx2"/>
                </a:solidFill>
              </a:rPr>
              <a:t> think </a:t>
            </a:r>
            <a:r>
              <a:rPr lang="en-US" sz="2800" b="1" i="1" dirty="0" smtClean="0">
                <a:solidFill>
                  <a:schemeClr val="tx2"/>
                </a:solidFill>
              </a:rPr>
              <a:t>God</a:t>
            </a:r>
            <a:r>
              <a:rPr lang="en-US" sz="2800" i="1" dirty="0" smtClean="0">
                <a:solidFill>
                  <a:schemeClr val="tx2"/>
                </a:solidFill>
              </a:rPr>
              <a:t> is fair!  Who are we to question God?</a:t>
            </a:r>
            <a:endParaRPr lang="en-US" sz="2800" b="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i="1" dirty="0" smtClean="0"/>
              <a:t>“Who Are You to Reply Against God”?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2569648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5000"/>
              </a:lnSpc>
            </a:pPr>
            <a:r>
              <a:rPr lang="en-US" b="1" dirty="0" smtClean="0">
                <a:solidFill>
                  <a:schemeClr val="accent2"/>
                </a:solidFill>
              </a:rPr>
              <a:t>Romans 9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may </a:t>
            </a:r>
            <a:r>
              <a:rPr lang="en-US" dirty="0"/>
              <a:t>sound like Calvinism </a:t>
            </a:r>
            <a:r>
              <a:rPr lang="en-US" b="1" i="1" u="sng" dirty="0"/>
              <a:t>in context</a:t>
            </a:r>
            <a:r>
              <a:rPr lang="en-US" b="1" i="1" dirty="0"/>
              <a:t> </a:t>
            </a:r>
            <a:r>
              <a:rPr lang="en-US" dirty="0"/>
              <a:t>of Calvinism…</a:t>
            </a:r>
          </a:p>
          <a:p>
            <a:pPr>
              <a:lnSpc>
                <a:spcPct val="95000"/>
              </a:lnSpc>
            </a:pPr>
            <a:r>
              <a:rPr lang="en-US" dirty="0" smtClean="0"/>
              <a:t>Yes, </a:t>
            </a:r>
            <a:r>
              <a:rPr lang="en-US" b="1" dirty="0" smtClean="0">
                <a:solidFill>
                  <a:schemeClr val="accent2"/>
                </a:solidFill>
              </a:rPr>
              <a:t>Romans 9</a:t>
            </a:r>
            <a:r>
              <a:rPr lang="en-US" dirty="0" smtClean="0"/>
              <a:t> makes points </a:t>
            </a:r>
            <a:r>
              <a:rPr lang="en-US" dirty="0"/>
              <a:t>about God’s </a:t>
            </a:r>
            <a:r>
              <a:rPr lang="en-US" b="1" i="1" dirty="0"/>
              <a:t>sovereign</a:t>
            </a:r>
            <a:r>
              <a:rPr lang="en-US" dirty="0"/>
              <a:t> rule and </a:t>
            </a:r>
            <a:r>
              <a:rPr lang="en-US" b="1" i="1" dirty="0"/>
              <a:t>choices</a:t>
            </a:r>
            <a:r>
              <a:rPr lang="en-US" dirty="0"/>
              <a:t>.</a:t>
            </a:r>
          </a:p>
          <a:p>
            <a:pPr>
              <a:lnSpc>
                <a:spcPct val="95000"/>
              </a:lnSpc>
            </a:pPr>
            <a:r>
              <a:rPr lang="en-US" dirty="0" smtClean="0"/>
              <a:t>However, </a:t>
            </a:r>
            <a:r>
              <a:rPr lang="en-US" b="1" dirty="0" smtClean="0">
                <a:solidFill>
                  <a:schemeClr val="accent2"/>
                </a:solidFill>
              </a:rPr>
              <a:t>Romans 9</a:t>
            </a:r>
            <a:r>
              <a:rPr lang="en-US" dirty="0" smtClean="0"/>
              <a:t> does </a:t>
            </a:r>
            <a:r>
              <a:rPr lang="en-US" b="1" i="1" dirty="0"/>
              <a:t>not </a:t>
            </a:r>
            <a:r>
              <a:rPr lang="en-US" b="1" i="1" u="sng" dirty="0"/>
              <a:t>identify</a:t>
            </a:r>
            <a:r>
              <a:rPr lang="en-US" b="1" i="1" dirty="0"/>
              <a:t> choices </a:t>
            </a:r>
            <a:r>
              <a:rPr lang="en-US" dirty="0" smtClean="0"/>
              <a:t>God made</a:t>
            </a:r>
            <a:r>
              <a:rPr lang="en-US" dirty="0"/>
              <a:t>, except at beginning and end of chapter – and </a:t>
            </a:r>
            <a:r>
              <a:rPr lang="en-US" b="1" i="1" dirty="0" smtClean="0"/>
              <a:t>context</a:t>
            </a:r>
            <a:r>
              <a:rPr lang="en-US" dirty="0" smtClean="0"/>
              <a:t> of Old Testament references.</a:t>
            </a:r>
          </a:p>
          <a:p>
            <a:pPr>
              <a:lnSpc>
                <a:spcPct val="95000"/>
              </a:lnSpc>
            </a:pPr>
            <a:r>
              <a:rPr lang="en-US" b="1" i="1" dirty="0" smtClean="0"/>
              <a:t>Assumptions:</a:t>
            </a:r>
            <a:r>
              <a:rPr lang="en-US" dirty="0" smtClean="0"/>
              <a:t>  </a:t>
            </a:r>
            <a:r>
              <a:rPr lang="en-US" b="1" i="1" dirty="0" smtClean="0"/>
              <a:t>Who</a:t>
            </a:r>
            <a:r>
              <a:rPr lang="en-US" dirty="0" smtClean="0"/>
              <a:t> was chosen?  </a:t>
            </a:r>
            <a:r>
              <a:rPr lang="en-US" b="1" i="1" dirty="0" smtClean="0"/>
              <a:t>Why</a:t>
            </a:r>
            <a:r>
              <a:rPr lang="en-US" dirty="0" smtClean="0"/>
              <a:t>?  For </a:t>
            </a:r>
            <a:r>
              <a:rPr lang="en-US" b="1" i="1" dirty="0" smtClean="0"/>
              <a:t>what</a:t>
            </a:r>
            <a:r>
              <a:rPr lang="en-US" dirty="0" smtClean="0"/>
              <a:t>?</a:t>
            </a:r>
            <a:endParaRPr lang="en-US" dirty="0"/>
          </a:p>
          <a:p>
            <a:pPr>
              <a:lnSpc>
                <a:spcPct val="95000"/>
              </a:lnSpc>
            </a:pPr>
            <a:r>
              <a:rPr lang="en-US" b="1" i="1" dirty="0"/>
              <a:t>Approach:</a:t>
            </a:r>
            <a:r>
              <a:rPr lang="en-US" dirty="0"/>
              <a:t>  Limited time …</a:t>
            </a:r>
          </a:p>
          <a:p>
            <a:pPr lvl="1">
              <a:lnSpc>
                <a:spcPct val="95000"/>
              </a:lnSpc>
            </a:pPr>
            <a:r>
              <a:rPr lang="en-US" dirty="0"/>
              <a:t>Establish contextual “bookends” – bound meaning.</a:t>
            </a:r>
          </a:p>
          <a:p>
            <a:pPr lvl="1">
              <a:lnSpc>
                <a:spcPct val="95000"/>
              </a:lnSpc>
            </a:pPr>
            <a:r>
              <a:rPr lang="en-US" dirty="0"/>
              <a:t>Observe contextual </a:t>
            </a:r>
            <a:r>
              <a:rPr lang="en-US" b="1" i="1" dirty="0"/>
              <a:t>inconsistencies</a:t>
            </a:r>
            <a:r>
              <a:rPr lang="en-US" dirty="0"/>
              <a:t> with Calvinism.</a:t>
            </a:r>
          </a:p>
          <a:p>
            <a:pPr>
              <a:lnSpc>
                <a:spcPct val="95000"/>
              </a:lnSpc>
            </a:pPr>
            <a:r>
              <a:rPr lang="en-US" b="1" i="1" dirty="0"/>
              <a:t>Definitions:</a:t>
            </a:r>
            <a:r>
              <a:rPr lang="en-US" dirty="0"/>
              <a:t>  Do </a:t>
            </a:r>
            <a:r>
              <a:rPr lang="en-US" b="1" i="1" dirty="0"/>
              <a:t>not</a:t>
            </a:r>
            <a:r>
              <a:rPr lang="en-US" dirty="0"/>
              <a:t> </a:t>
            </a:r>
            <a:r>
              <a:rPr lang="en-US" dirty="0" smtClean="0"/>
              <a:t>idly let </a:t>
            </a:r>
            <a:r>
              <a:rPr lang="en-US" dirty="0"/>
              <a:t>Calvinists </a:t>
            </a:r>
            <a:r>
              <a:rPr lang="en-US" b="1" i="1" dirty="0"/>
              <a:t>preload</a:t>
            </a:r>
            <a:r>
              <a:rPr lang="en-US" dirty="0"/>
              <a:t> their conclusions into their definitions of the words used here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Context, Context, Context!</a:t>
            </a:r>
          </a:p>
        </p:txBody>
      </p:sp>
    </p:spTree>
    <p:extLst>
      <p:ext uri="{BB962C8B-B14F-4D97-AF65-F5344CB8AC3E}">
        <p14:creationId xmlns:p14="http://schemas.microsoft.com/office/powerpoint/2010/main" val="2203928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500" b="1" i="1" dirty="0" smtClean="0"/>
              <a:t>God</a:t>
            </a:r>
            <a:r>
              <a:rPr lang="en-US" sz="2500" dirty="0" smtClean="0"/>
              <a:t> – not Calvin – revealed that God does </a:t>
            </a:r>
            <a:r>
              <a:rPr lang="en-US" sz="2500" b="1" i="1" u="sng" dirty="0" smtClean="0"/>
              <a:t>not</a:t>
            </a:r>
            <a:r>
              <a:rPr lang="en-US" sz="2500" dirty="0" smtClean="0"/>
              <a:t> charge children with their fathers’ sin (</a:t>
            </a:r>
            <a:r>
              <a:rPr lang="en-US" sz="2500" b="1" dirty="0" smtClean="0">
                <a:solidFill>
                  <a:schemeClr val="accent2"/>
                </a:solidFill>
              </a:rPr>
              <a:t>Ezekiel 18:1-23</a:t>
            </a:r>
            <a:r>
              <a:rPr lang="en-US" sz="2500" dirty="0" smtClean="0"/>
              <a:t>)</a:t>
            </a:r>
          </a:p>
          <a:p>
            <a:r>
              <a:rPr lang="en-US" sz="2500" b="1" i="1" dirty="0" smtClean="0"/>
              <a:t>God</a:t>
            </a:r>
            <a:r>
              <a:rPr lang="en-US" sz="2500" dirty="0" smtClean="0"/>
              <a:t> – not Calvin – revealed that God has </a:t>
            </a:r>
            <a:r>
              <a:rPr lang="en-US" sz="2500" b="1" i="1" u="sng" dirty="0" smtClean="0"/>
              <a:t>no</a:t>
            </a:r>
            <a:r>
              <a:rPr lang="en-US" sz="2500" dirty="0" smtClean="0"/>
              <a:t> pleasure in the death of the wicked &amp; pleads to repent (</a:t>
            </a:r>
            <a:r>
              <a:rPr lang="en-US" sz="2500" b="1" dirty="0" smtClean="0">
                <a:solidFill>
                  <a:schemeClr val="accent2"/>
                </a:solidFill>
              </a:rPr>
              <a:t>Ezekiel 18:23-32</a:t>
            </a:r>
            <a:r>
              <a:rPr lang="en-US" sz="2500" dirty="0" smtClean="0"/>
              <a:t>).</a:t>
            </a:r>
          </a:p>
          <a:p>
            <a:r>
              <a:rPr lang="en-US" sz="2500" b="1" i="1" dirty="0" smtClean="0"/>
              <a:t>God</a:t>
            </a:r>
            <a:r>
              <a:rPr lang="en-US" sz="2500" dirty="0" smtClean="0"/>
              <a:t> – not Calvin – revealed that God does </a:t>
            </a:r>
            <a:r>
              <a:rPr lang="en-US" sz="2500" b="1" i="1" u="sng" dirty="0" smtClean="0"/>
              <a:t>not</a:t>
            </a:r>
            <a:r>
              <a:rPr lang="en-US" sz="2500" dirty="0" smtClean="0"/>
              <a:t> want any to perish but is longsuffering unto repentance (</a:t>
            </a:r>
            <a:r>
              <a:rPr lang="en-US" sz="2500" b="1" dirty="0" smtClean="0">
                <a:solidFill>
                  <a:schemeClr val="accent2"/>
                </a:solidFill>
              </a:rPr>
              <a:t>II Pt.3:9</a:t>
            </a:r>
            <a:r>
              <a:rPr lang="en-US" sz="2500" dirty="0" smtClean="0"/>
              <a:t>).</a:t>
            </a:r>
          </a:p>
          <a:p>
            <a:r>
              <a:rPr lang="en-US" sz="2500" b="1" i="1" dirty="0" smtClean="0"/>
              <a:t>God</a:t>
            </a:r>
            <a:r>
              <a:rPr lang="en-US" sz="2500" dirty="0" smtClean="0"/>
              <a:t> – not Calvin – designed the cross to demonstrate His righteousness, justice, and equity (</a:t>
            </a:r>
            <a:r>
              <a:rPr lang="en-US" sz="2500" b="1" dirty="0" smtClean="0">
                <a:solidFill>
                  <a:schemeClr val="accent2"/>
                </a:solidFill>
              </a:rPr>
              <a:t>Romans 3:25-26</a:t>
            </a:r>
            <a:r>
              <a:rPr lang="en-US" sz="2500" dirty="0" smtClean="0"/>
              <a:t>).</a:t>
            </a:r>
          </a:p>
          <a:p>
            <a:r>
              <a:rPr lang="en-US" sz="2500" dirty="0" smtClean="0"/>
              <a:t>If we </a:t>
            </a:r>
            <a:r>
              <a:rPr lang="en-US" sz="2500" b="1" i="1" dirty="0" smtClean="0"/>
              <a:t>cannot</a:t>
            </a:r>
            <a:r>
              <a:rPr lang="en-US" sz="2500" dirty="0" smtClean="0"/>
              <a:t> see God’s equity, maybe we need to remove our blinders and question Calvin </a:t>
            </a:r>
            <a:r>
              <a:rPr lang="en-US" sz="2500" b="1" i="1" dirty="0" smtClean="0"/>
              <a:t>instead</a:t>
            </a:r>
            <a:r>
              <a:rPr lang="en-US" sz="2500" dirty="0" smtClean="0"/>
              <a:t> of God?</a:t>
            </a:r>
          </a:p>
          <a:p>
            <a:r>
              <a:rPr lang="en-US" sz="2500" b="1" i="1" dirty="0" smtClean="0"/>
              <a:t>Context:</a:t>
            </a:r>
            <a:r>
              <a:rPr lang="en-US" sz="2500" i="1" dirty="0" smtClean="0"/>
              <a:t> </a:t>
            </a:r>
            <a:r>
              <a:rPr lang="en-US" sz="2500" dirty="0" smtClean="0"/>
              <a:t>Cyrus’ </a:t>
            </a:r>
            <a:r>
              <a:rPr lang="en-US" sz="2500" b="1" i="1" u="sng" dirty="0" smtClean="0"/>
              <a:t>role</a:t>
            </a:r>
            <a:r>
              <a:rPr lang="en-US" sz="2500" dirty="0" smtClean="0"/>
              <a:t> in releasing Jewish exiles (</a:t>
            </a:r>
            <a:r>
              <a:rPr lang="en-US" sz="2500" b="1" dirty="0" smtClean="0">
                <a:solidFill>
                  <a:schemeClr val="accent2"/>
                </a:solidFill>
              </a:rPr>
              <a:t>Isa. 45:1-9</a:t>
            </a:r>
            <a:r>
              <a:rPr lang="en-US" sz="2500" dirty="0" smtClean="0"/>
              <a:t>).</a:t>
            </a:r>
            <a:endParaRPr lang="en-US" sz="2500" i="1" dirty="0" smtClean="0"/>
          </a:p>
          <a:p>
            <a:r>
              <a:rPr lang="en-US" sz="2500" dirty="0" smtClean="0"/>
              <a:t>Perseverance with wicked and their usage (</a:t>
            </a:r>
            <a:r>
              <a:rPr lang="en-US" sz="2500" b="1" dirty="0" smtClean="0">
                <a:solidFill>
                  <a:schemeClr val="accent2"/>
                </a:solidFill>
              </a:rPr>
              <a:t>Rom. 9:20-23</a:t>
            </a:r>
            <a:r>
              <a:rPr lang="en-US" sz="2500" dirty="0" smtClean="0"/>
              <a:t>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Questioning God – or Calvin?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435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0" i="1" dirty="0"/>
              <a:t>... So I went down to the </a:t>
            </a:r>
            <a:r>
              <a:rPr lang="en-US" sz="2400" b="0" i="1" dirty="0" smtClean="0"/>
              <a:t>potter’s </a:t>
            </a:r>
            <a:r>
              <a:rPr lang="en-US" sz="2400" b="0" i="1" dirty="0"/>
              <a:t>house, and I saw him working at the wheel. But </a:t>
            </a:r>
            <a:r>
              <a:rPr lang="en-US" sz="2400" b="1" i="1" dirty="0"/>
              <a:t>the pot </a:t>
            </a:r>
            <a:r>
              <a:rPr lang="en-US" sz="2400" b="1" i="1" u="sng" dirty="0"/>
              <a:t>he was shaping</a:t>
            </a:r>
            <a:r>
              <a:rPr lang="en-US" sz="2400" b="1" i="1" dirty="0"/>
              <a:t> from the clay was </a:t>
            </a:r>
            <a:r>
              <a:rPr lang="en-US" sz="2400" b="1" i="1" u="sng" dirty="0"/>
              <a:t>marred in his hands</a:t>
            </a:r>
            <a:r>
              <a:rPr lang="en-US" sz="2400" b="1" i="1" dirty="0"/>
              <a:t>; so the potter formed it into </a:t>
            </a:r>
            <a:r>
              <a:rPr lang="en-US" sz="2400" b="1" i="1" u="sng" dirty="0"/>
              <a:t>another pot</a:t>
            </a:r>
            <a:r>
              <a:rPr lang="en-US" sz="2400" b="1" i="1" dirty="0"/>
              <a:t>, shaping it </a:t>
            </a:r>
            <a:r>
              <a:rPr lang="en-US" sz="2400" b="1" i="1" u="sng" dirty="0"/>
              <a:t>as seemed best to him</a:t>
            </a:r>
            <a:r>
              <a:rPr lang="en-US" sz="2400" b="0" i="1" dirty="0"/>
              <a:t>. </a:t>
            </a:r>
            <a:r>
              <a:rPr lang="en-US" sz="2400" b="0" i="1" dirty="0" smtClean="0"/>
              <a:t> … Then </a:t>
            </a:r>
            <a:r>
              <a:rPr lang="en-US" sz="2400" b="0" i="1" dirty="0"/>
              <a:t>the word of the LORD came to me: </a:t>
            </a:r>
            <a:r>
              <a:rPr lang="en-US" sz="2400" b="0" i="1" dirty="0" smtClean="0"/>
              <a:t>“</a:t>
            </a:r>
            <a:r>
              <a:rPr lang="en-US" sz="2400" b="1" i="1" dirty="0" smtClean="0"/>
              <a:t>O </a:t>
            </a:r>
            <a:r>
              <a:rPr lang="en-US" sz="2400" b="1" i="1" dirty="0"/>
              <a:t>house of Israel, can I not do with you </a:t>
            </a:r>
            <a:r>
              <a:rPr lang="en-US" sz="2400" b="1" i="1" u="sng" dirty="0"/>
              <a:t>as this potter does</a:t>
            </a:r>
            <a:r>
              <a:rPr lang="en-US" sz="2400" b="1" i="1" dirty="0" smtClean="0"/>
              <a:t>?</a:t>
            </a:r>
            <a:r>
              <a:rPr lang="en-US" sz="2400" b="0" i="1" dirty="0" smtClean="0"/>
              <a:t>” </a:t>
            </a:r>
            <a:r>
              <a:rPr lang="en-US" sz="2400" b="0" i="1" dirty="0"/>
              <a:t>declares the LORD. </a:t>
            </a:r>
            <a:r>
              <a:rPr lang="en-US" sz="2400" b="0" i="1" dirty="0" smtClean="0"/>
              <a:t>“</a:t>
            </a:r>
            <a:r>
              <a:rPr lang="en-US" sz="2400" b="1" i="1" dirty="0" smtClean="0"/>
              <a:t>Like </a:t>
            </a:r>
            <a:r>
              <a:rPr lang="en-US" sz="2400" b="1" i="1" dirty="0"/>
              <a:t>clay in the hand of the potter, </a:t>
            </a:r>
            <a:r>
              <a:rPr lang="en-US" sz="2400" b="1" i="1" u="sng" dirty="0"/>
              <a:t>so are you in my hand</a:t>
            </a:r>
            <a:r>
              <a:rPr lang="en-US" sz="2400" b="0" i="1" dirty="0"/>
              <a:t>, O house of Israel. </a:t>
            </a:r>
            <a:r>
              <a:rPr lang="en-US" sz="2400" b="1" i="1" u="sng" dirty="0"/>
              <a:t>If</a:t>
            </a:r>
            <a:r>
              <a:rPr lang="en-US" sz="2400" b="1" i="1" dirty="0"/>
              <a:t> at any time </a:t>
            </a:r>
            <a:r>
              <a:rPr lang="en-US" sz="2400" b="1" i="1" u="sng" dirty="0"/>
              <a:t>I announce</a:t>
            </a:r>
            <a:r>
              <a:rPr lang="en-US" sz="2400" b="1" i="1" dirty="0"/>
              <a:t> that a nation or kingdom is to be uprooted, torn down and destroyed</a:t>
            </a:r>
            <a:r>
              <a:rPr lang="en-US" sz="2400" b="0" i="1" dirty="0"/>
              <a:t>, and </a:t>
            </a:r>
            <a:r>
              <a:rPr lang="en-US" sz="2400" b="1" i="1" u="sng" dirty="0"/>
              <a:t>if</a:t>
            </a:r>
            <a:r>
              <a:rPr lang="en-US" sz="2400" b="1" i="1" dirty="0"/>
              <a:t> that nation I warned repents of its evil, </a:t>
            </a:r>
            <a:r>
              <a:rPr lang="en-US" sz="2400" b="1" i="1" u="sng" dirty="0"/>
              <a:t>then I will relent</a:t>
            </a:r>
            <a:r>
              <a:rPr lang="en-US" sz="2400" b="1" i="1" dirty="0"/>
              <a:t> and not inflict on it the disaster </a:t>
            </a:r>
            <a:r>
              <a:rPr lang="en-US" sz="2400" b="1" i="1" u="sng" dirty="0"/>
              <a:t>I had planned</a:t>
            </a:r>
            <a:r>
              <a:rPr lang="en-US" sz="2400" b="0" i="1" dirty="0"/>
              <a:t>. And </a:t>
            </a:r>
            <a:r>
              <a:rPr lang="en-US" sz="2400" b="1" i="1" u="sng" dirty="0"/>
              <a:t>if at another time</a:t>
            </a:r>
            <a:r>
              <a:rPr lang="en-US" sz="2400" b="1" i="1" dirty="0"/>
              <a:t> I announce that a nation or kingdom is to be built up and planted</a:t>
            </a:r>
            <a:r>
              <a:rPr lang="en-US" sz="2400" b="0" i="1" dirty="0"/>
              <a:t>, and </a:t>
            </a:r>
            <a:r>
              <a:rPr lang="en-US" sz="2400" b="1" i="1" u="sng" dirty="0"/>
              <a:t>if</a:t>
            </a:r>
            <a:r>
              <a:rPr lang="en-US" sz="2400" b="1" i="1" dirty="0"/>
              <a:t> it does evil in my sight and does not obey me, </a:t>
            </a:r>
            <a:r>
              <a:rPr lang="en-US" sz="2400" b="1" i="1" u="sng" dirty="0"/>
              <a:t>then</a:t>
            </a:r>
            <a:r>
              <a:rPr lang="en-US" sz="2400" b="1" i="1" dirty="0"/>
              <a:t> </a:t>
            </a:r>
            <a:r>
              <a:rPr lang="en-US" sz="2400" b="1" i="1" u="sng" dirty="0"/>
              <a:t>I will reconsider the good</a:t>
            </a:r>
            <a:r>
              <a:rPr lang="en-US" sz="2400" i="1" dirty="0"/>
              <a:t> I had intended to do for it</a:t>
            </a:r>
            <a:r>
              <a:rPr lang="en-US" sz="2400" b="0" i="1" dirty="0"/>
              <a:t>. Now therefore say to the people of Judah and those living in Jerusalem, </a:t>
            </a:r>
            <a:r>
              <a:rPr lang="en-US" sz="2400" b="0" i="1" dirty="0" smtClean="0"/>
              <a:t>‘This </a:t>
            </a:r>
            <a:r>
              <a:rPr lang="en-US" sz="2400" b="0" i="1" dirty="0"/>
              <a:t>is what the LORD says: </a:t>
            </a:r>
            <a:r>
              <a:rPr lang="en-US" sz="2400" b="1" i="1" dirty="0"/>
              <a:t>Look! </a:t>
            </a:r>
            <a:r>
              <a:rPr lang="en-US" sz="2400" b="1" i="1" u="sng" dirty="0"/>
              <a:t>I am preparing a disaster for you</a:t>
            </a:r>
            <a:r>
              <a:rPr lang="en-US" sz="2400" b="1" i="1" dirty="0"/>
              <a:t> and devising a plan against you. </a:t>
            </a:r>
            <a:r>
              <a:rPr lang="en-US" sz="2400" b="1" i="1" u="sng" dirty="0"/>
              <a:t>So turn</a:t>
            </a:r>
            <a:r>
              <a:rPr lang="en-US" sz="2400" b="1" i="1" dirty="0"/>
              <a:t> from your evil ways, each one of you, and </a:t>
            </a:r>
            <a:r>
              <a:rPr lang="en-US" sz="2400" b="1" i="1" u="sng" dirty="0"/>
              <a:t>reform your ways and your actions</a:t>
            </a:r>
            <a:r>
              <a:rPr lang="en-US" sz="2400" b="0" i="1" dirty="0" smtClean="0"/>
              <a:t>.’” </a:t>
            </a:r>
            <a:r>
              <a:rPr lang="en-US" sz="2400" b="0" dirty="0"/>
              <a:t>(</a:t>
            </a:r>
            <a:r>
              <a:rPr lang="en-US" sz="2400" b="1" dirty="0">
                <a:solidFill>
                  <a:schemeClr val="accent2"/>
                </a:solidFill>
              </a:rPr>
              <a:t>Jeremiah 18:5-11</a:t>
            </a:r>
            <a:r>
              <a:rPr lang="en-US" sz="2400" b="0" dirty="0" smtClean="0"/>
              <a:t>)</a:t>
            </a:r>
          </a:p>
          <a:p>
            <a:r>
              <a:rPr lang="en-US" sz="2400" dirty="0" smtClean="0"/>
              <a:t>Pot was </a:t>
            </a:r>
            <a:r>
              <a:rPr lang="en-US" sz="2400" b="1" i="1" dirty="0" smtClean="0"/>
              <a:t>reshaped</a:t>
            </a:r>
            <a:r>
              <a:rPr lang="en-US" sz="2400" dirty="0" smtClean="0"/>
              <a:t>, because it </a:t>
            </a:r>
            <a:r>
              <a:rPr lang="en-US" sz="2400" b="1" i="1" u="sng" dirty="0" smtClean="0">
                <a:solidFill>
                  <a:schemeClr val="accent2"/>
                </a:solidFill>
              </a:rPr>
              <a:t>refused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/>
              <a:t>its </a:t>
            </a:r>
            <a:r>
              <a:rPr lang="en-US" sz="2400" b="1" i="1" dirty="0" smtClean="0"/>
              <a:t>intended</a:t>
            </a:r>
            <a:r>
              <a:rPr lang="en-US" sz="2400" dirty="0" smtClean="0"/>
              <a:t> shape!</a:t>
            </a:r>
            <a:endParaRPr lang="en-US" sz="2400" b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“Power Over the Clay”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684837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0" i="1" dirty="0" smtClean="0"/>
              <a:t>Does not the potter have power over the clay, from the same lump to </a:t>
            </a:r>
            <a:r>
              <a:rPr lang="en-US" b="1" i="1" dirty="0" smtClean="0"/>
              <a:t>make one vessel </a:t>
            </a:r>
            <a:r>
              <a:rPr lang="en-US" b="1" i="1" u="sng" dirty="0" smtClean="0"/>
              <a:t>for honor</a:t>
            </a:r>
            <a:r>
              <a:rPr lang="en-US" b="1" i="1" dirty="0" smtClean="0"/>
              <a:t> and another </a:t>
            </a:r>
            <a:r>
              <a:rPr lang="en-US" b="1" i="1" u="sng" dirty="0" smtClean="0"/>
              <a:t>for dishonor</a:t>
            </a:r>
            <a:r>
              <a:rPr lang="en-US" b="0" i="1" dirty="0" smtClean="0"/>
              <a:t>? What if God, </a:t>
            </a:r>
            <a:r>
              <a:rPr lang="en-US" b="1" i="1" dirty="0" smtClean="0"/>
              <a:t>wanting to </a:t>
            </a:r>
            <a:r>
              <a:rPr lang="en-US" b="1" i="1" u="sng" dirty="0" smtClean="0"/>
              <a:t>show His wrath</a:t>
            </a:r>
            <a:r>
              <a:rPr lang="en-US" b="1" i="1" dirty="0" smtClean="0"/>
              <a:t> and to </a:t>
            </a:r>
            <a:r>
              <a:rPr lang="en-US" b="1" i="1" u="sng" dirty="0" smtClean="0"/>
              <a:t>make His power known</a:t>
            </a:r>
            <a:r>
              <a:rPr lang="en-US" b="1" i="1" dirty="0" smtClean="0"/>
              <a:t>, endured with much longsuffering the </a:t>
            </a:r>
            <a:r>
              <a:rPr lang="en-US" b="1" i="1" u="sng" dirty="0" smtClean="0"/>
              <a:t>vessels of wrath prepared for destruction</a:t>
            </a:r>
            <a:r>
              <a:rPr lang="en-US" b="0" i="1" dirty="0" smtClean="0"/>
              <a:t>, and that He might make known the riches of His glory on the vessels of mercy, which He had prepared beforehand for glory,</a:t>
            </a:r>
            <a:r>
              <a:rPr lang="en-US" b="0" dirty="0" smtClean="0"/>
              <a:t> … (</a:t>
            </a:r>
            <a:r>
              <a:rPr lang="en-US" b="1" dirty="0" smtClean="0">
                <a:solidFill>
                  <a:schemeClr val="accent2"/>
                </a:solidFill>
              </a:rPr>
              <a:t>Romans 9:21-23</a:t>
            </a:r>
            <a:r>
              <a:rPr lang="en-US" b="0" dirty="0" smtClean="0"/>
              <a:t>)</a:t>
            </a:r>
          </a:p>
          <a:p>
            <a:r>
              <a:rPr lang="en-US" dirty="0"/>
              <a:t>Can you answer the Calvinist’s use of these verses?</a:t>
            </a:r>
          </a:p>
          <a:p>
            <a:pPr marL="0" indent="0">
              <a:buNone/>
            </a:pPr>
            <a:r>
              <a:rPr lang="en-US" b="0" i="1" dirty="0" smtClean="0">
                <a:solidFill>
                  <a:schemeClr val="tx2"/>
                </a:solidFill>
              </a:rPr>
              <a:t>Does </a:t>
            </a:r>
            <a:r>
              <a:rPr lang="en-US" b="0" i="1" dirty="0">
                <a:solidFill>
                  <a:schemeClr val="tx2"/>
                </a:solidFill>
              </a:rPr>
              <a:t>not </a:t>
            </a:r>
            <a:r>
              <a:rPr lang="en-US" b="1" i="1" dirty="0">
                <a:solidFill>
                  <a:schemeClr val="accent2"/>
                </a:solidFill>
              </a:rPr>
              <a:t>Romans 9:21-23 </a:t>
            </a:r>
            <a:r>
              <a:rPr lang="en-US" b="0" i="1" dirty="0">
                <a:solidFill>
                  <a:schemeClr val="tx2"/>
                </a:solidFill>
              </a:rPr>
              <a:t>flatly say that God created some people for the </a:t>
            </a:r>
            <a:r>
              <a:rPr lang="en-US" b="1" i="1" dirty="0">
                <a:solidFill>
                  <a:schemeClr val="tx2"/>
                </a:solidFill>
              </a:rPr>
              <a:t>sole purpose of </a:t>
            </a:r>
            <a:r>
              <a:rPr lang="en-US" b="1" i="1" u="sng" dirty="0">
                <a:solidFill>
                  <a:schemeClr val="tx2"/>
                </a:solidFill>
              </a:rPr>
              <a:t>destruction</a:t>
            </a:r>
            <a:r>
              <a:rPr lang="en-US" b="0" i="1" dirty="0">
                <a:solidFill>
                  <a:schemeClr val="tx2"/>
                </a:solidFill>
              </a:rPr>
              <a:t>, while others were created simply so He could </a:t>
            </a:r>
            <a:r>
              <a:rPr lang="en-US" b="1" i="1" dirty="0">
                <a:solidFill>
                  <a:schemeClr val="tx2"/>
                </a:solidFill>
              </a:rPr>
              <a:t>demonstrate His mercy </a:t>
            </a:r>
            <a:r>
              <a:rPr lang="en-US" b="0" i="1" dirty="0">
                <a:solidFill>
                  <a:schemeClr val="tx2"/>
                </a:solidFill>
              </a:rPr>
              <a:t>and bring them </a:t>
            </a:r>
            <a:r>
              <a:rPr lang="en-US" b="0" i="1" dirty="0" smtClean="0">
                <a:solidFill>
                  <a:schemeClr val="tx2"/>
                </a:solidFill>
              </a:rPr>
              <a:t>to His </a:t>
            </a:r>
            <a:r>
              <a:rPr lang="en-US" b="0" i="1" dirty="0">
                <a:solidFill>
                  <a:schemeClr val="tx2"/>
                </a:solidFill>
              </a:rPr>
              <a:t>glory</a:t>
            </a:r>
            <a:r>
              <a:rPr lang="en-US" b="0" i="1" dirty="0" smtClean="0">
                <a:solidFill>
                  <a:schemeClr val="tx2"/>
                </a:solidFill>
              </a:rPr>
              <a:t>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“Prepared for Destruction”?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410839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b="0" i="1" dirty="0" smtClean="0"/>
              <a:t>What </a:t>
            </a:r>
            <a:r>
              <a:rPr lang="en-US" b="0" i="1" dirty="0"/>
              <a:t>if God, </a:t>
            </a:r>
            <a:r>
              <a:rPr lang="en-US" b="1" i="1" dirty="0"/>
              <a:t>wanting to show His wrath and to make His power known, </a:t>
            </a:r>
            <a:r>
              <a:rPr lang="en-US" b="1" i="1" u="sng" dirty="0">
                <a:solidFill>
                  <a:schemeClr val="accent2"/>
                </a:solidFill>
              </a:rPr>
              <a:t>endured </a:t>
            </a:r>
            <a:r>
              <a:rPr lang="en-US" b="1" i="1" u="sng" dirty="0"/>
              <a:t>with much </a:t>
            </a:r>
            <a:r>
              <a:rPr lang="en-US" b="1" i="1" u="sng" dirty="0">
                <a:solidFill>
                  <a:schemeClr val="accent2"/>
                </a:solidFill>
              </a:rPr>
              <a:t>longsuffering </a:t>
            </a:r>
            <a:r>
              <a:rPr lang="en-US" b="1" i="1" u="sng" dirty="0"/>
              <a:t>the vessels of wrath</a:t>
            </a:r>
            <a:r>
              <a:rPr lang="en-US" b="1" i="1" dirty="0"/>
              <a:t> prepared for destruction</a:t>
            </a:r>
            <a:r>
              <a:rPr lang="en-US" b="0" i="1" dirty="0" smtClean="0"/>
              <a:t>, and </a:t>
            </a:r>
            <a:r>
              <a:rPr lang="en-US" b="0" i="1" dirty="0"/>
              <a:t>that He might make known the riches of His glory on the vessels of mercy, which He had prepared beforehand for glory</a:t>
            </a:r>
            <a:r>
              <a:rPr lang="en-US" b="0" i="1" dirty="0" smtClean="0"/>
              <a:t>,</a:t>
            </a:r>
            <a:r>
              <a:rPr lang="en-US" b="0" dirty="0" smtClean="0"/>
              <a:t> … (</a:t>
            </a:r>
            <a:r>
              <a:rPr lang="en-US" b="1" dirty="0" smtClean="0">
                <a:solidFill>
                  <a:schemeClr val="accent2"/>
                </a:solidFill>
              </a:rPr>
              <a:t>Romans 9:21-23</a:t>
            </a:r>
            <a:r>
              <a:rPr lang="en-US" b="0" dirty="0" smtClean="0"/>
              <a:t>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1" i="1" u="sng" dirty="0" smtClean="0"/>
              <a:t>Who</a:t>
            </a:r>
            <a:r>
              <a:rPr lang="en-US" b="1" dirty="0" smtClean="0"/>
              <a:t> </a:t>
            </a:r>
            <a:r>
              <a:rPr lang="en-US" b="1" i="1" dirty="0" smtClean="0"/>
              <a:t>“prepared </a:t>
            </a:r>
            <a:r>
              <a:rPr lang="en-US" b="0" i="1" dirty="0" smtClean="0"/>
              <a:t>vessels of wrath for destruction”</a:t>
            </a:r>
            <a:r>
              <a:rPr lang="en-US" b="0" dirty="0" smtClean="0"/>
              <a:t>?  </a:t>
            </a:r>
            <a:r>
              <a:rPr lang="en-US" b="1" i="1" dirty="0" smtClean="0">
                <a:solidFill>
                  <a:schemeClr val="accent2"/>
                </a:solidFill>
              </a:rPr>
              <a:t>God!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 smtClean="0"/>
              <a:t>Why is God longsuffering with – ultimately – </a:t>
            </a:r>
            <a:r>
              <a:rPr lang="en-US" b="1" i="1" dirty="0" smtClean="0"/>
              <a:t>Himself</a:t>
            </a:r>
            <a:r>
              <a:rPr lang="en-US" b="0" dirty="0" smtClean="0"/>
              <a:t>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 smtClean="0"/>
              <a:t>Did He </a:t>
            </a:r>
            <a:r>
              <a:rPr lang="en-US" b="1" i="1" dirty="0" smtClean="0"/>
              <a:t>fail</a:t>
            </a:r>
            <a:r>
              <a:rPr lang="en-US" b="0" dirty="0" smtClean="0"/>
              <a:t> to foresee or plan for these exasperating souls?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 smtClean="0"/>
              <a:t>Or, is He </a:t>
            </a:r>
            <a:r>
              <a:rPr lang="en-US" b="1" i="1" dirty="0" smtClean="0"/>
              <a:t>delaying</a:t>
            </a:r>
            <a:r>
              <a:rPr lang="en-US" b="0" dirty="0" smtClean="0"/>
              <a:t> punishment of those who have condemned </a:t>
            </a:r>
            <a:r>
              <a:rPr lang="en-US" b="1" i="1" dirty="0" smtClean="0"/>
              <a:t>themselves</a:t>
            </a:r>
            <a:r>
              <a:rPr lang="en-US" b="0" dirty="0" smtClean="0"/>
              <a:t> in abusing His granted freedom?</a:t>
            </a:r>
            <a:endParaRPr lang="en-US" b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Longsuffering?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096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0" i="1" dirty="0" smtClean="0"/>
              <a:t>Does </a:t>
            </a:r>
            <a:r>
              <a:rPr lang="en-US" b="0" i="1" dirty="0"/>
              <a:t>not the potter have power over the clay, from the same lump to </a:t>
            </a:r>
            <a:r>
              <a:rPr lang="en-US" b="1" i="1" dirty="0"/>
              <a:t>make </a:t>
            </a:r>
            <a:r>
              <a:rPr lang="en-US" b="1" i="1" u="sng" dirty="0"/>
              <a:t>one</a:t>
            </a:r>
            <a:r>
              <a:rPr lang="en-US" b="1" i="1" dirty="0"/>
              <a:t> vessel for honor and </a:t>
            </a:r>
            <a:r>
              <a:rPr lang="en-US" b="1" i="1" u="sng" dirty="0"/>
              <a:t>another</a:t>
            </a:r>
            <a:r>
              <a:rPr lang="en-US" b="1" i="1" dirty="0"/>
              <a:t> for dishonor</a:t>
            </a:r>
            <a:r>
              <a:rPr lang="en-US" b="0" i="1" dirty="0" smtClean="0"/>
              <a:t>? What </a:t>
            </a:r>
            <a:r>
              <a:rPr lang="en-US" b="0" i="1" dirty="0"/>
              <a:t>if God, </a:t>
            </a:r>
            <a:r>
              <a:rPr lang="en-US" b="1" i="1" dirty="0"/>
              <a:t>wanting to show His wrath and to make His power known, endured with much longsuffering the </a:t>
            </a:r>
            <a:r>
              <a:rPr lang="en-US" b="1" i="1" u="sng" dirty="0"/>
              <a:t>vessels of wrath </a:t>
            </a:r>
            <a:r>
              <a:rPr lang="en-US" b="1" i="1" u="sng" dirty="0">
                <a:solidFill>
                  <a:schemeClr val="accent2"/>
                </a:solidFill>
              </a:rPr>
              <a:t>prepared</a:t>
            </a:r>
            <a:r>
              <a:rPr lang="en-US" b="1" i="1" u="sng" dirty="0"/>
              <a:t> for destruction</a:t>
            </a:r>
            <a:r>
              <a:rPr lang="en-US" b="0" i="1" dirty="0" smtClean="0"/>
              <a:t>, and </a:t>
            </a:r>
            <a:r>
              <a:rPr lang="en-US" b="0" i="1" dirty="0"/>
              <a:t>that He might make known the riches of His glory on the vessels of mercy, which </a:t>
            </a:r>
            <a:r>
              <a:rPr lang="en-US" b="1" i="1" dirty="0"/>
              <a:t>He had </a:t>
            </a:r>
            <a:r>
              <a:rPr lang="en-US" b="1" i="1" u="sng" dirty="0">
                <a:solidFill>
                  <a:schemeClr val="accent2"/>
                </a:solidFill>
              </a:rPr>
              <a:t>prepared</a:t>
            </a:r>
            <a:r>
              <a:rPr lang="en-US" b="1" i="1" u="sng" dirty="0"/>
              <a:t> beforehand</a:t>
            </a:r>
            <a:r>
              <a:rPr lang="en-US" b="1" i="1" dirty="0"/>
              <a:t> for glory</a:t>
            </a:r>
            <a:r>
              <a:rPr lang="en-US" b="0" i="1" dirty="0" smtClean="0"/>
              <a:t>,</a:t>
            </a:r>
            <a:r>
              <a:rPr lang="en-US" b="0" dirty="0" smtClean="0"/>
              <a:t> … (</a:t>
            </a:r>
            <a:r>
              <a:rPr lang="en-US" b="1" dirty="0" smtClean="0">
                <a:solidFill>
                  <a:schemeClr val="accent2"/>
                </a:solidFill>
              </a:rPr>
              <a:t>Romans 9:21-23</a:t>
            </a:r>
            <a:r>
              <a:rPr lang="en-US" b="0" dirty="0" smtClean="0"/>
              <a:t>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i="1" dirty="0" smtClean="0"/>
              <a:t>Context:</a:t>
            </a:r>
            <a:r>
              <a:rPr lang="en-US" b="0" dirty="0" smtClean="0"/>
              <a:t>  Preservation of obstinate Pharaoh &amp; Israel.</a:t>
            </a:r>
          </a:p>
          <a:p>
            <a:pPr marL="347663" indent="-347663">
              <a:buFont typeface="+mj-lt"/>
              <a:buAutoNum type="arabicPeriod"/>
            </a:pPr>
            <a:r>
              <a:rPr lang="en-US" b="0" i="1" dirty="0" smtClean="0">
                <a:solidFill>
                  <a:schemeClr val="tx2"/>
                </a:solidFill>
              </a:rPr>
              <a:t>“Prepared”</a:t>
            </a:r>
            <a:r>
              <a:rPr lang="en-US" b="0" i="1" dirty="0" smtClean="0"/>
              <a:t>:</a:t>
            </a:r>
            <a:r>
              <a:rPr lang="en-US" b="0" dirty="0" smtClean="0"/>
              <a:t> (Gr., </a:t>
            </a:r>
            <a:r>
              <a:rPr lang="en-US" b="0" i="1" dirty="0" err="1" smtClean="0"/>
              <a:t>katartizo</a:t>
            </a:r>
            <a:r>
              <a:rPr lang="en-US" b="0" dirty="0" smtClean="0"/>
              <a:t>, </a:t>
            </a:r>
            <a:r>
              <a:rPr lang="en-US" dirty="0" smtClean="0"/>
              <a:t>passive</a:t>
            </a:r>
            <a:r>
              <a:rPr lang="en-US" b="0" dirty="0" smtClean="0"/>
              <a:t>) to complete, ready</a:t>
            </a:r>
          </a:p>
          <a:p>
            <a:pPr marL="347663" indent="-347663">
              <a:buFont typeface="+mj-lt"/>
              <a:buAutoNum type="arabicPeriod"/>
            </a:pPr>
            <a:r>
              <a:rPr lang="en-US" b="0" i="1" dirty="0" smtClean="0">
                <a:solidFill>
                  <a:schemeClr val="tx2"/>
                </a:solidFill>
              </a:rPr>
              <a:t>“Prepared”</a:t>
            </a:r>
            <a:r>
              <a:rPr lang="en-US" b="0" dirty="0" smtClean="0"/>
              <a:t>: (Gr., </a:t>
            </a:r>
            <a:r>
              <a:rPr lang="en-US" b="0" i="1" dirty="0" err="1" smtClean="0"/>
              <a:t>proetoimazo</a:t>
            </a:r>
            <a:r>
              <a:rPr lang="en-US" b="0" dirty="0" smtClean="0"/>
              <a:t>, aorist) ready beforehand</a:t>
            </a:r>
          </a:p>
          <a:p>
            <a:r>
              <a:rPr lang="en-US" dirty="0" smtClean="0"/>
              <a:t>How is God ever </a:t>
            </a:r>
            <a:r>
              <a:rPr lang="en-US" i="1" dirty="0" smtClean="0"/>
              <a:t>“passive”</a:t>
            </a:r>
            <a:r>
              <a:rPr lang="en-US" dirty="0" smtClean="0"/>
              <a:t> in a wholly ordained universe?</a:t>
            </a:r>
            <a:endParaRPr lang="en-US" b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Passive Destruction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911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0" i="1" dirty="0"/>
              <a:t>But in a great house there are not only </a:t>
            </a:r>
            <a:r>
              <a:rPr lang="en-US" b="1" i="1" dirty="0"/>
              <a:t>vessels</a:t>
            </a:r>
            <a:r>
              <a:rPr lang="en-US" b="0" i="1" dirty="0"/>
              <a:t> of gold and silver, but also of wood and clay, </a:t>
            </a:r>
            <a:r>
              <a:rPr lang="en-US" b="1" i="1" dirty="0"/>
              <a:t>some for honor and some for dishonor. Therefore </a:t>
            </a:r>
            <a:r>
              <a:rPr lang="en-US" b="1" i="1" u="sng" dirty="0">
                <a:solidFill>
                  <a:schemeClr val="accent2"/>
                </a:solidFill>
              </a:rPr>
              <a:t>if anyone cleanses himself</a:t>
            </a:r>
            <a:r>
              <a:rPr lang="en-US" b="1" i="1" dirty="0"/>
              <a:t> from the latter, </a:t>
            </a:r>
            <a:r>
              <a:rPr lang="en-US" b="1" i="1" u="sng" dirty="0"/>
              <a:t>he will be</a:t>
            </a:r>
            <a:r>
              <a:rPr lang="en-US" b="1" i="1" dirty="0"/>
              <a:t> a vessel for honor</a:t>
            </a:r>
            <a:r>
              <a:rPr lang="en-US" b="0" i="1" dirty="0"/>
              <a:t>, sanctified and </a:t>
            </a:r>
            <a:r>
              <a:rPr lang="en-US" b="1" i="1" dirty="0"/>
              <a:t>useful for the Master, </a:t>
            </a:r>
            <a:r>
              <a:rPr lang="en-US" b="1" i="1" u="sng" dirty="0">
                <a:solidFill>
                  <a:schemeClr val="accent2"/>
                </a:solidFill>
              </a:rPr>
              <a:t>prepared</a:t>
            </a:r>
            <a:r>
              <a:rPr lang="en-US" b="1" i="1" dirty="0">
                <a:solidFill>
                  <a:schemeClr val="accent2"/>
                </a:solidFill>
              </a:rPr>
              <a:t> </a:t>
            </a:r>
            <a:r>
              <a:rPr lang="en-US" b="1" i="1" dirty="0"/>
              <a:t>for every good work</a:t>
            </a:r>
            <a:r>
              <a:rPr lang="en-US" b="0" i="1" dirty="0"/>
              <a:t>. </a:t>
            </a:r>
            <a:r>
              <a:rPr lang="en-US" b="0" dirty="0"/>
              <a:t>(</a:t>
            </a:r>
            <a:r>
              <a:rPr lang="en-US" b="1" dirty="0">
                <a:solidFill>
                  <a:schemeClr val="accent2"/>
                </a:solidFill>
              </a:rPr>
              <a:t>II Timothy </a:t>
            </a:r>
            <a:r>
              <a:rPr lang="en-US" b="1" dirty="0" smtClean="0">
                <a:solidFill>
                  <a:schemeClr val="accent2"/>
                </a:solidFill>
              </a:rPr>
              <a:t>2:20-21</a:t>
            </a:r>
            <a:r>
              <a:rPr lang="en-US" b="0" dirty="0" smtClean="0"/>
              <a:t>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 smtClean="0"/>
              <a:t>Same Greek root words as </a:t>
            </a:r>
            <a:r>
              <a:rPr lang="en-US" b="1" dirty="0" smtClean="0">
                <a:solidFill>
                  <a:schemeClr val="accent2"/>
                </a:solidFill>
              </a:rPr>
              <a:t>Romans 9:22-23</a:t>
            </a:r>
            <a:r>
              <a:rPr lang="en-US" b="0" dirty="0" smtClean="0"/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0" dirty="0" smtClean="0"/>
              <a:t>This verses focuses on the  </a:t>
            </a:r>
            <a:r>
              <a:rPr lang="en-US" b="1" i="1" u="sng" dirty="0" smtClean="0"/>
              <a:t>elect’s</a:t>
            </a:r>
            <a:r>
              <a:rPr lang="en-US" b="1" i="1" dirty="0" smtClean="0"/>
              <a:t> </a:t>
            </a:r>
            <a:r>
              <a:rPr lang="en-US" b="0" i="1" dirty="0" smtClean="0"/>
              <a:t>“preparation”</a:t>
            </a:r>
            <a:r>
              <a:rPr lang="en-US" b="0" dirty="0" smtClean="0"/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accent2"/>
                </a:solidFill>
              </a:rPr>
              <a:t>Romans 9:23 </a:t>
            </a:r>
            <a:r>
              <a:rPr lang="en-US" b="0" dirty="0" smtClean="0"/>
              <a:t>focuses on </a:t>
            </a:r>
            <a:r>
              <a:rPr lang="en-US" b="1" i="1" u="sng" dirty="0" smtClean="0"/>
              <a:t>God’s</a:t>
            </a:r>
            <a:r>
              <a:rPr lang="en-US" b="1" i="1" dirty="0" smtClean="0"/>
              <a:t> advanced </a:t>
            </a:r>
            <a:r>
              <a:rPr lang="en-US" b="0" dirty="0" smtClean="0"/>
              <a:t>preparation…  What did God do in advance?</a:t>
            </a:r>
            <a:endParaRPr lang="en-US" b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Become a Vessel of Honor?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393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200" b="0" i="1" dirty="0"/>
              <a:t>... even us whom He called, </a:t>
            </a:r>
            <a:r>
              <a:rPr lang="en-US" sz="2200" b="1" i="1" dirty="0"/>
              <a:t>not of the Jews only, but also of the Gentiles</a:t>
            </a:r>
            <a:r>
              <a:rPr lang="en-US" sz="2200" b="0" i="1" dirty="0"/>
              <a:t>? As He says also in Hosea: </a:t>
            </a:r>
            <a:r>
              <a:rPr lang="en-US" sz="2200" b="0" i="1" dirty="0" smtClean="0"/>
              <a:t>“</a:t>
            </a:r>
            <a:r>
              <a:rPr lang="en-US" sz="2200" b="1" i="1" dirty="0" smtClean="0"/>
              <a:t>I </a:t>
            </a:r>
            <a:r>
              <a:rPr lang="en-US" sz="2200" b="1" i="1" u="sng" dirty="0"/>
              <a:t>will call</a:t>
            </a:r>
            <a:r>
              <a:rPr lang="en-US" sz="2200" b="1" i="1" dirty="0"/>
              <a:t> them </a:t>
            </a:r>
            <a:r>
              <a:rPr lang="en-US" sz="2200" b="0" i="1" dirty="0"/>
              <a:t>My people</a:t>
            </a:r>
            <a:r>
              <a:rPr lang="en-US" sz="2200" b="1" i="1" dirty="0"/>
              <a:t>, who were not My people, </a:t>
            </a:r>
            <a:r>
              <a:rPr lang="en-US" sz="2200" b="1" i="1" u="sng" dirty="0"/>
              <a:t>And her beloved</a:t>
            </a:r>
            <a:r>
              <a:rPr lang="en-US" sz="2200" b="1" i="1" dirty="0"/>
              <a:t>, who was not beloved</a:t>
            </a:r>
            <a:r>
              <a:rPr lang="en-US" sz="2200" b="0" i="1" dirty="0"/>
              <a:t>. And </a:t>
            </a:r>
            <a:r>
              <a:rPr lang="en-US" sz="2200" b="1" i="1" u="sng" dirty="0"/>
              <a:t>it shall come to pass</a:t>
            </a:r>
            <a:r>
              <a:rPr lang="en-US" sz="2200" i="1" dirty="0"/>
              <a:t> </a:t>
            </a:r>
            <a:r>
              <a:rPr lang="en-US" sz="2200" b="0" i="1" dirty="0"/>
              <a:t>in the place where it was said to them, </a:t>
            </a:r>
            <a:r>
              <a:rPr lang="en-US" sz="2200" b="0" i="1" dirty="0" smtClean="0"/>
              <a:t>‘You </a:t>
            </a:r>
            <a:r>
              <a:rPr lang="en-US" sz="2200" b="0" i="1" dirty="0"/>
              <a:t>are not My people</a:t>
            </a:r>
            <a:r>
              <a:rPr lang="en-US" sz="2200" b="0" i="1" dirty="0" smtClean="0"/>
              <a:t>,’ </a:t>
            </a:r>
            <a:r>
              <a:rPr lang="en-US" sz="2200" b="1" i="1" dirty="0"/>
              <a:t>There </a:t>
            </a:r>
            <a:r>
              <a:rPr lang="en-US" sz="2200" b="1" i="1" u="sng" dirty="0"/>
              <a:t>they shall be called</a:t>
            </a:r>
            <a:r>
              <a:rPr lang="en-US" sz="2200" b="1" i="1" dirty="0"/>
              <a:t> sons of the living God</a:t>
            </a:r>
            <a:r>
              <a:rPr lang="en-US" sz="2200" b="0" i="1" dirty="0" smtClean="0"/>
              <a:t>.” </a:t>
            </a:r>
            <a:r>
              <a:rPr lang="en-US" sz="2200" b="0" i="1" dirty="0"/>
              <a:t>Isaiah also cries out concerning Israel: </a:t>
            </a:r>
            <a:r>
              <a:rPr lang="en-US" sz="2200" b="0" i="1" dirty="0" smtClean="0"/>
              <a:t>“Though </a:t>
            </a:r>
            <a:r>
              <a:rPr lang="en-US" sz="2200" b="0" i="1" dirty="0"/>
              <a:t>the number of the children of Israel be as the sand of the sea, </a:t>
            </a:r>
            <a:r>
              <a:rPr lang="en-US" sz="2200" b="1" i="1" dirty="0"/>
              <a:t>The </a:t>
            </a:r>
            <a:r>
              <a:rPr lang="en-US" sz="2200" b="1" i="1" u="sng" dirty="0"/>
              <a:t>remnant</a:t>
            </a:r>
            <a:r>
              <a:rPr lang="en-US" sz="2200" b="1" i="1" dirty="0"/>
              <a:t> will be saved</a:t>
            </a:r>
            <a:r>
              <a:rPr lang="en-US" sz="2200" b="0" i="1" dirty="0"/>
              <a:t>. For He will finish the work and cut it short in righteousness, Because the LORD will make a short work upon the earth</a:t>
            </a:r>
            <a:r>
              <a:rPr lang="en-US" sz="2200" b="0" i="1" dirty="0" smtClean="0"/>
              <a:t>.” </a:t>
            </a:r>
            <a:r>
              <a:rPr lang="en-US" sz="2200" b="0" i="1" dirty="0"/>
              <a:t>And as Isaiah said before: </a:t>
            </a:r>
            <a:r>
              <a:rPr lang="en-US" sz="2200" b="0" i="1" dirty="0" smtClean="0"/>
              <a:t>“</a:t>
            </a:r>
            <a:r>
              <a:rPr lang="en-US" sz="2200" b="1" i="1" u="sng" dirty="0" smtClean="0"/>
              <a:t>Unless</a:t>
            </a:r>
            <a:r>
              <a:rPr lang="en-US" sz="2200" b="1" i="1" dirty="0" smtClean="0"/>
              <a:t> </a:t>
            </a:r>
            <a:r>
              <a:rPr lang="en-US" sz="2200" b="1" i="1" dirty="0"/>
              <a:t>the LORD of </a:t>
            </a:r>
            <a:r>
              <a:rPr lang="en-US" sz="2200" b="1" i="1" dirty="0" err="1"/>
              <a:t>Sabaoth</a:t>
            </a:r>
            <a:r>
              <a:rPr lang="en-US" sz="2200" b="1" i="1" dirty="0"/>
              <a:t> </a:t>
            </a:r>
            <a:r>
              <a:rPr lang="en-US" sz="2200" b="1" i="1" u="sng" dirty="0"/>
              <a:t>had left us a seed</a:t>
            </a:r>
            <a:r>
              <a:rPr lang="en-US" sz="2200" b="1" i="1" dirty="0"/>
              <a:t>, We would have become like Sodom</a:t>
            </a:r>
            <a:r>
              <a:rPr lang="en-US" sz="2200" b="0" i="1" dirty="0"/>
              <a:t>, And we would have been made like Gomorrah</a:t>
            </a:r>
            <a:r>
              <a:rPr lang="en-US" sz="2200" b="0" i="1" dirty="0" smtClean="0"/>
              <a:t>.” </a:t>
            </a:r>
            <a:r>
              <a:rPr lang="en-US" sz="2200" b="0" dirty="0"/>
              <a:t>(</a:t>
            </a:r>
            <a:r>
              <a:rPr lang="en-US" sz="2200" b="1" dirty="0">
                <a:solidFill>
                  <a:schemeClr val="accent2"/>
                </a:solidFill>
              </a:rPr>
              <a:t>Romans 9:24-29</a:t>
            </a:r>
            <a:r>
              <a:rPr lang="en-US" sz="2200" b="0" dirty="0" smtClean="0"/>
              <a:t>)</a:t>
            </a:r>
          </a:p>
          <a:p>
            <a:pPr>
              <a:spcBef>
                <a:spcPts val="0"/>
              </a:spcBef>
            </a:pPr>
            <a:r>
              <a:rPr lang="en-US" sz="2200" dirty="0" smtClean="0"/>
              <a:t>Israel enjoyed a grand part in God’s </a:t>
            </a:r>
            <a:r>
              <a:rPr lang="en-US" sz="2200" b="1" i="1" dirty="0" smtClean="0"/>
              <a:t>prepared</a:t>
            </a:r>
            <a:r>
              <a:rPr lang="en-US" sz="2200" dirty="0" smtClean="0"/>
              <a:t> scheme of redemption.</a:t>
            </a:r>
          </a:p>
          <a:p>
            <a:pPr>
              <a:spcBef>
                <a:spcPts val="0"/>
              </a:spcBef>
            </a:pPr>
            <a:r>
              <a:rPr lang="en-US" sz="2200" b="0" dirty="0" smtClean="0"/>
              <a:t>Ultimately, God invited both Jew and Gentile to salvation.</a:t>
            </a:r>
          </a:p>
          <a:p>
            <a:pPr>
              <a:spcBef>
                <a:spcPts val="0"/>
              </a:spcBef>
            </a:pPr>
            <a:r>
              <a:rPr lang="en-US" sz="2200" dirty="0" smtClean="0"/>
              <a:t>Once rebellious, national Israel finished its role, God finished it!</a:t>
            </a:r>
            <a:endParaRPr lang="en-US" sz="2200" b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God’s Advanced Preparation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534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0" i="1" dirty="0"/>
              <a:t>What shall we say then? That Gentiles, who did not pursue righteousness, have attained to righteousness, even the righteousness of faith; but </a:t>
            </a:r>
            <a:r>
              <a:rPr lang="en-US" sz="2800" b="1" i="1" dirty="0"/>
              <a:t>Israel, pursuing the law of righteousness, has not attained to the law of righteousness. Why? </a:t>
            </a:r>
            <a:r>
              <a:rPr lang="en-US" sz="2800" b="1" i="1" u="sng" dirty="0"/>
              <a:t>Because they did not seek it </a:t>
            </a:r>
            <a:r>
              <a:rPr lang="en-US" sz="2800" b="1" i="1" u="sng" dirty="0">
                <a:solidFill>
                  <a:schemeClr val="accent2"/>
                </a:solidFill>
              </a:rPr>
              <a:t>by faith</a:t>
            </a:r>
            <a:r>
              <a:rPr lang="en-US" sz="2800" b="1" i="1" dirty="0"/>
              <a:t>, but as it were, </a:t>
            </a:r>
            <a:r>
              <a:rPr lang="en-US" sz="2800" b="1" i="1" u="sng" dirty="0"/>
              <a:t>by the works of the law</a:t>
            </a:r>
            <a:r>
              <a:rPr lang="en-US" sz="2800" b="0" i="1" dirty="0"/>
              <a:t>. For they stumbled at that stumbling stone. As it is written: </a:t>
            </a:r>
            <a:r>
              <a:rPr lang="en-US" sz="2800" b="0" i="1" dirty="0" smtClean="0"/>
              <a:t>“Behold</a:t>
            </a:r>
            <a:r>
              <a:rPr lang="en-US" sz="2800" b="0" i="1" dirty="0"/>
              <a:t>, </a:t>
            </a:r>
            <a:r>
              <a:rPr lang="en-US" sz="2800" b="1" i="1" dirty="0">
                <a:solidFill>
                  <a:schemeClr val="accent2"/>
                </a:solidFill>
              </a:rPr>
              <a:t>I lay in Zion a stumbling stone and rock of offense</a:t>
            </a:r>
            <a:r>
              <a:rPr lang="en-US" sz="2800" b="0" i="1" dirty="0"/>
              <a:t>, And whoever believes on Him will not be put to shame</a:t>
            </a:r>
            <a:r>
              <a:rPr lang="en-US" sz="2800" b="0" i="1" dirty="0" smtClean="0"/>
              <a:t>.” </a:t>
            </a:r>
            <a:r>
              <a:rPr lang="en-US" sz="2800" b="0" dirty="0"/>
              <a:t>(</a:t>
            </a:r>
            <a:r>
              <a:rPr lang="en-US" sz="2800" b="1" dirty="0">
                <a:solidFill>
                  <a:schemeClr val="accent2"/>
                </a:solidFill>
              </a:rPr>
              <a:t>Romans 9:30-33</a:t>
            </a:r>
            <a:r>
              <a:rPr lang="en-US" sz="2800" b="0" dirty="0" smtClean="0"/>
              <a:t>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b="0" dirty="0" smtClean="0"/>
              <a:t>Jews chose salvation through themselves &amp; their law!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b="0" dirty="0" smtClean="0"/>
              <a:t>But, God chose salvation through </a:t>
            </a:r>
            <a:r>
              <a:rPr lang="en-US" sz="2800" b="1" i="1" dirty="0" smtClean="0"/>
              <a:t>faith</a:t>
            </a:r>
            <a:r>
              <a:rPr lang="en-US" sz="2800" b="0" dirty="0" smtClean="0"/>
              <a:t>!  And, that’s </a:t>
            </a:r>
            <a:r>
              <a:rPr lang="en-US" sz="2800" b="1" i="1" u="sng" dirty="0" smtClean="0"/>
              <a:t>His</a:t>
            </a:r>
            <a:r>
              <a:rPr lang="en-US" sz="2800" b="0" dirty="0" smtClean="0"/>
              <a:t> right!</a:t>
            </a:r>
            <a:endParaRPr lang="en-US" sz="2800" b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Righteousness By Faith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220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500" b="1" dirty="0" smtClean="0">
                <a:solidFill>
                  <a:schemeClr val="accent2"/>
                </a:solidFill>
              </a:rPr>
              <a:t>Key:</a:t>
            </a:r>
            <a:r>
              <a:rPr lang="en-US" sz="2500" b="0" dirty="0" smtClean="0"/>
              <a:t>  Examine OT quoted proof-texts in </a:t>
            </a:r>
            <a:r>
              <a:rPr lang="en-US" sz="2500" b="1" i="1" u="sng" dirty="0" smtClean="0"/>
              <a:t>their</a:t>
            </a:r>
            <a:r>
              <a:rPr lang="en-US" sz="2500" b="0" dirty="0" smtClean="0"/>
              <a:t> context!</a:t>
            </a:r>
            <a:endParaRPr lang="en-US" sz="2500" dirty="0" smtClean="0"/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500" b="1" dirty="0" smtClean="0">
                <a:solidFill>
                  <a:schemeClr val="accent2"/>
                </a:solidFill>
              </a:rPr>
              <a:t>1-5:</a:t>
            </a:r>
            <a:r>
              <a:rPr lang="en-US" sz="2500" b="0" dirty="0" smtClean="0"/>
              <a:t> Rejection of physical, national Israel.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500" b="1" dirty="0" smtClean="0">
                <a:solidFill>
                  <a:schemeClr val="accent2"/>
                </a:solidFill>
              </a:rPr>
              <a:t>6-13:</a:t>
            </a:r>
            <a:r>
              <a:rPr lang="en-US" sz="2500" b="0" dirty="0" smtClean="0"/>
              <a:t> Vindication of God’s promise, word, and election.</a:t>
            </a:r>
          </a:p>
          <a:p>
            <a:pPr marL="685800" lvl="1" indent="-342900">
              <a:spcBef>
                <a:spcPts val="300"/>
              </a:spcBef>
              <a:spcAft>
                <a:spcPts val="300"/>
              </a:spcAft>
            </a:pPr>
            <a:r>
              <a:rPr lang="en-US" sz="2500" dirty="0" smtClean="0"/>
              <a:t>Election by promise, not ancestry.</a:t>
            </a:r>
          </a:p>
          <a:p>
            <a:pPr marL="685800" lvl="1" indent="-342900">
              <a:spcBef>
                <a:spcPts val="300"/>
              </a:spcBef>
              <a:spcAft>
                <a:spcPts val="300"/>
              </a:spcAft>
            </a:pPr>
            <a:r>
              <a:rPr lang="en-US" sz="2500" dirty="0" smtClean="0"/>
              <a:t>Examining roles of nations, not salvation of individuals.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500" dirty="0" smtClean="0">
                <a:solidFill>
                  <a:schemeClr val="accent2"/>
                </a:solidFill>
              </a:rPr>
              <a:t>14-23</a:t>
            </a:r>
            <a:r>
              <a:rPr lang="en-US" sz="2500" b="0" dirty="0" smtClean="0">
                <a:solidFill>
                  <a:schemeClr val="accent2"/>
                </a:solidFill>
              </a:rPr>
              <a:t>:</a:t>
            </a:r>
            <a:r>
              <a:rPr lang="en-US" sz="2500" b="0" dirty="0" smtClean="0"/>
              <a:t> Vindication of God’s justice.</a:t>
            </a:r>
          </a:p>
          <a:p>
            <a:pPr marL="685800" lvl="1" indent="-342900">
              <a:spcBef>
                <a:spcPts val="300"/>
              </a:spcBef>
              <a:spcAft>
                <a:spcPts val="300"/>
              </a:spcAft>
            </a:pPr>
            <a:r>
              <a:rPr lang="en-US" sz="2500" b="0" dirty="0" smtClean="0"/>
              <a:t>Right to determine basis of mercy.</a:t>
            </a:r>
          </a:p>
          <a:p>
            <a:pPr marL="685800" lvl="1" indent="-342900">
              <a:spcBef>
                <a:spcPts val="300"/>
              </a:spcBef>
              <a:spcAft>
                <a:spcPts val="300"/>
              </a:spcAft>
            </a:pPr>
            <a:r>
              <a:rPr lang="en-US" sz="2500" dirty="0" smtClean="0"/>
              <a:t>Right to use and harden those who hardened themselves.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500" b="1" dirty="0" smtClean="0">
                <a:solidFill>
                  <a:schemeClr val="accent2"/>
                </a:solidFill>
              </a:rPr>
              <a:t>24-29:</a:t>
            </a:r>
            <a:r>
              <a:rPr lang="en-US" sz="2500" b="0" dirty="0" smtClean="0"/>
              <a:t> Explanation of Jews’ continued existence.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500" b="1" dirty="0" smtClean="0">
                <a:solidFill>
                  <a:schemeClr val="accent2"/>
                </a:solidFill>
              </a:rPr>
              <a:t>30-33:</a:t>
            </a:r>
            <a:r>
              <a:rPr lang="en-US" sz="2500" b="0" dirty="0" smtClean="0"/>
              <a:t> Explanation of Jews’ failure and </a:t>
            </a:r>
            <a:r>
              <a:rPr lang="en-US" sz="2500" b="1" i="1" dirty="0" smtClean="0"/>
              <a:t>basis</a:t>
            </a:r>
            <a:r>
              <a:rPr lang="en-US" sz="2500" b="0" dirty="0" smtClean="0"/>
              <a:t> of mercy – </a:t>
            </a:r>
            <a:r>
              <a:rPr lang="en-US" sz="2500" b="1" i="1" u="sng" dirty="0" smtClean="0">
                <a:solidFill>
                  <a:schemeClr val="accent2"/>
                </a:solidFill>
              </a:rPr>
              <a:t>faith</a:t>
            </a:r>
            <a:r>
              <a:rPr lang="en-US" sz="2500" b="0" dirty="0" smtClean="0"/>
              <a:t>!</a:t>
            </a: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sz="2500" b="1" dirty="0" smtClean="0">
                <a:solidFill>
                  <a:schemeClr val="accent2"/>
                </a:solidFill>
              </a:rPr>
              <a:t>10:1-3:</a:t>
            </a:r>
            <a:r>
              <a:rPr lang="en-US" sz="2500" b="0" dirty="0" smtClean="0"/>
              <a:t> Ongoing concern for Israel’s national faithlessness.</a:t>
            </a:r>
            <a:endParaRPr lang="en-US" sz="25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Romans 9 –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401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http</a:t>
            </a:r>
            <a:r>
              <a:rPr lang="en-US" dirty="0"/>
              <a:t>://</a:t>
            </a:r>
            <a:r>
              <a:rPr lang="en-US" dirty="0" smtClean="0"/>
              <a:t>insearchoftruth.org/articles/romans_9.html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More Details…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846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800" b="1" dirty="0">
                <a:solidFill>
                  <a:schemeClr val="accent2"/>
                </a:solidFill>
              </a:rPr>
              <a:t>Rom. 8:28-39</a:t>
            </a:r>
            <a:r>
              <a:rPr lang="en-US" sz="2800" dirty="0"/>
              <a:t>: Power of God’s </a:t>
            </a:r>
            <a:r>
              <a:rPr lang="en-US" sz="2800" dirty="0" smtClean="0"/>
              <a:t>foreknowledge, predestination, calling, justification, &amp; preservation.</a:t>
            </a:r>
            <a:endParaRPr lang="en-US" sz="2800" dirty="0"/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800" dirty="0"/>
              <a:t>What about the Jews?  Did God’s promise fail?</a:t>
            </a:r>
          </a:p>
          <a:p>
            <a:pPr marL="0" indent="0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2800" b="1" i="1" dirty="0"/>
              <a:t>I tell the truth in Christ, I am not lying, my conscience also bearing me witness in the Holy Spirit</a:t>
            </a:r>
            <a:r>
              <a:rPr lang="en-US" sz="2800" i="1" dirty="0"/>
              <a:t>, that I have great sorrow and continual grief in my heart. For I could wish that I myself were </a:t>
            </a:r>
            <a:r>
              <a:rPr lang="en-US" sz="2800" b="1" i="1" u="sng" dirty="0"/>
              <a:t>accursed</a:t>
            </a:r>
            <a:r>
              <a:rPr lang="en-US" sz="2800" b="1" i="1" dirty="0"/>
              <a:t> from Christ </a:t>
            </a:r>
            <a:r>
              <a:rPr lang="en-US" sz="2800" b="1" i="1" u="sng" dirty="0"/>
              <a:t>for </a:t>
            </a:r>
            <a:r>
              <a:rPr lang="en-US" sz="2800" b="1" i="1" u="sng" dirty="0">
                <a:solidFill>
                  <a:schemeClr val="accent2"/>
                </a:solidFill>
              </a:rPr>
              <a:t>my brethren</a:t>
            </a:r>
            <a:r>
              <a:rPr lang="en-US" sz="2800" i="1" dirty="0"/>
              <a:t>, </a:t>
            </a:r>
            <a:r>
              <a:rPr lang="en-US" sz="2800" b="1" i="1" dirty="0"/>
              <a:t>my </a:t>
            </a:r>
            <a:r>
              <a:rPr lang="en-US" sz="2800" b="1" i="1" dirty="0">
                <a:solidFill>
                  <a:schemeClr val="accent2"/>
                </a:solidFill>
              </a:rPr>
              <a:t>countrymen</a:t>
            </a:r>
            <a:r>
              <a:rPr lang="en-US" sz="2800" b="1" i="1" dirty="0"/>
              <a:t> </a:t>
            </a:r>
            <a:r>
              <a:rPr lang="en-US" sz="2800" b="1" i="1" u="sng" dirty="0"/>
              <a:t>according to the flesh</a:t>
            </a:r>
            <a:r>
              <a:rPr lang="en-US" sz="2800" b="1" i="1" dirty="0"/>
              <a:t>, </a:t>
            </a:r>
            <a:r>
              <a:rPr lang="en-US" sz="2800" b="1" i="1" u="sng" dirty="0"/>
              <a:t>who are </a:t>
            </a:r>
            <a:r>
              <a:rPr lang="en-US" sz="2800" b="1" i="1" u="sng" dirty="0">
                <a:solidFill>
                  <a:schemeClr val="accent2"/>
                </a:solidFill>
              </a:rPr>
              <a:t>Israelites</a:t>
            </a:r>
            <a:r>
              <a:rPr lang="en-US" sz="2800" b="1" i="1" u="sng" dirty="0"/>
              <a:t>, to whom pertain</a:t>
            </a:r>
            <a:r>
              <a:rPr lang="en-US" sz="2800" b="1" i="1" dirty="0"/>
              <a:t> the </a:t>
            </a:r>
            <a:r>
              <a:rPr lang="en-US" sz="2800" b="1" i="1" baseline="30000" dirty="0">
                <a:solidFill>
                  <a:schemeClr val="accent2"/>
                </a:solidFill>
              </a:rPr>
              <a:t>1</a:t>
            </a:r>
            <a:r>
              <a:rPr lang="en-US" sz="2800" b="1" i="1" u="sng" dirty="0"/>
              <a:t>adoption</a:t>
            </a:r>
            <a:r>
              <a:rPr lang="en-US" sz="2800" b="1" i="1" dirty="0"/>
              <a:t>, the </a:t>
            </a:r>
            <a:r>
              <a:rPr lang="en-US" sz="2800" b="1" i="1" baseline="30000" dirty="0">
                <a:solidFill>
                  <a:schemeClr val="accent2"/>
                </a:solidFill>
              </a:rPr>
              <a:t>2</a:t>
            </a:r>
            <a:r>
              <a:rPr lang="en-US" sz="2800" b="1" i="1" u="sng" dirty="0"/>
              <a:t>glory</a:t>
            </a:r>
            <a:r>
              <a:rPr lang="en-US" sz="2800" b="1" i="1" dirty="0"/>
              <a:t>, the </a:t>
            </a:r>
            <a:r>
              <a:rPr lang="en-US" sz="2800" b="1" i="1" baseline="30000" dirty="0">
                <a:solidFill>
                  <a:schemeClr val="accent2"/>
                </a:solidFill>
              </a:rPr>
              <a:t>3</a:t>
            </a:r>
            <a:r>
              <a:rPr lang="en-US" sz="2800" b="1" i="1" u="sng" dirty="0"/>
              <a:t>covenants</a:t>
            </a:r>
            <a:r>
              <a:rPr lang="en-US" sz="2800" b="1" i="1" dirty="0"/>
              <a:t>, the </a:t>
            </a:r>
            <a:r>
              <a:rPr lang="en-US" sz="2800" b="1" i="1" baseline="30000" dirty="0">
                <a:solidFill>
                  <a:schemeClr val="accent2"/>
                </a:solidFill>
              </a:rPr>
              <a:t>4</a:t>
            </a:r>
            <a:r>
              <a:rPr lang="en-US" sz="2800" b="1" i="1" u="sng" dirty="0"/>
              <a:t>giving of the law</a:t>
            </a:r>
            <a:r>
              <a:rPr lang="en-US" sz="2800" b="1" i="1" dirty="0"/>
              <a:t>, the </a:t>
            </a:r>
            <a:r>
              <a:rPr lang="en-US" sz="2800" b="1" i="1" baseline="30000" dirty="0">
                <a:solidFill>
                  <a:schemeClr val="accent2"/>
                </a:solidFill>
              </a:rPr>
              <a:t>5</a:t>
            </a:r>
            <a:r>
              <a:rPr lang="en-US" sz="2800" b="1" i="1" u="sng" dirty="0"/>
              <a:t>service of God</a:t>
            </a:r>
            <a:r>
              <a:rPr lang="en-US" sz="2800" b="1" i="1" dirty="0"/>
              <a:t>, and the </a:t>
            </a:r>
            <a:r>
              <a:rPr lang="en-US" sz="2800" b="1" i="1" baseline="30000" dirty="0">
                <a:solidFill>
                  <a:schemeClr val="accent2"/>
                </a:solidFill>
              </a:rPr>
              <a:t>6</a:t>
            </a:r>
            <a:r>
              <a:rPr lang="en-US" sz="2800" b="1" i="1" u="sng" dirty="0"/>
              <a:t>promises</a:t>
            </a:r>
            <a:r>
              <a:rPr lang="en-US" sz="2800" b="1" i="1" dirty="0"/>
              <a:t>; </a:t>
            </a:r>
            <a:r>
              <a:rPr lang="en-US" sz="2800" b="1" i="1" baseline="30000" dirty="0">
                <a:solidFill>
                  <a:schemeClr val="accent2"/>
                </a:solidFill>
              </a:rPr>
              <a:t>7</a:t>
            </a:r>
            <a:r>
              <a:rPr lang="en-US" sz="2800" b="1" i="1" u="sng" dirty="0"/>
              <a:t>of whom</a:t>
            </a:r>
            <a:r>
              <a:rPr lang="en-US" sz="2800" b="1" i="1" dirty="0"/>
              <a:t> are the fathers and </a:t>
            </a:r>
            <a:r>
              <a:rPr lang="en-US" sz="2800" b="1" i="1" baseline="30000" dirty="0">
                <a:solidFill>
                  <a:schemeClr val="accent2"/>
                </a:solidFill>
              </a:rPr>
              <a:t>8</a:t>
            </a:r>
            <a:r>
              <a:rPr lang="en-US" sz="2800" b="1" i="1" u="sng" dirty="0"/>
              <a:t>from whom</a:t>
            </a:r>
            <a:r>
              <a:rPr lang="en-US" sz="2800" b="1" i="1" dirty="0"/>
              <a:t>, according to the flesh, </a:t>
            </a:r>
            <a:r>
              <a:rPr lang="en-US" sz="2800" b="1" i="1" u="sng" dirty="0"/>
              <a:t>Christ came</a:t>
            </a:r>
            <a:r>
              <a:rPr lang="en-US" sz="2800" i="1" dirty="0"/>
              <a:t>, who is over all, the eternally blessed God. Amen. </a:t>
            </a:r>
            <a:r>
              <a:rPr lang="en-US" sz="2800" dirty="0"/>
              <a:t>(</a:t>
            </a:r>
            <a:r>
              <a:rPr lang="en-US" sz="2800" b="1" dirty="0" smtClean="0">
                <a:solidFill>
                  <a:schemeClr val="accent2"/>
                </a:solidFill>
              </a:rPr>
              <a:t>Rom. </a:t>
            </a:r>
            <a:r>
              <a:rPr lang="en-US" sz="2800" b="1" dirty="0">
                <a:solidFill>
                  <a:schemeClr val="accent2"/>
                </a:solidFill>
              </a:rPr>
              <a:t>9:1-5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300" dirty="0" smtClean="0"/>
              <a:t>Background: Failed </a:t>
            </a:r>
            <a:r>
              <a:rPr lang="en-US" sz="3300" dirty="0" smtClean="0"/>
              <a:t>Promises, Accursed Israel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2548162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indent="-342900">
              <a:lnSpc>
                <a:spcPct val="95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2400" dirty="0"/>
              <a:t>Don’t let Calvinists inject their </a:t>
            </a:r>
            <a:r>
              <a:rPr lang="en-US" sz="2400" b="1" i="1" dirty="0"/>
              <a:t>definitions</a:t>
            </a:r>
            <a:r>
              <a:rPr lang="en-US" sz="2400" dirty="0"/>
              <a:t> or </a:t>
            </a:r>
            <a:r>
              <a:rPr lang="en-US" sz="2400" b="1" i="1" dirty="0"/>
              <a:t>assumptions</a:t>
            </a:r>
            <a:r>
              <a:rPr lang="en-US" sz="2400" dirty="0"/>
              <a:t> into the context without justification!</a:t>
            </a:r>
          </a:p>
          <a:p>
            <a:pPr marL="342900" indent="-342900">
              <a:lnSpc>
                <a:spcPct val="95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2400" dirty="0"/>
              <a:t>Context of chapter and quotations shows election initially refers to </a:t>
            </a:r>
            <a:r>
              <a:rPr lang="en-US" sz="2400" b="1" i="1" u="sng" dirty="0"/>
              <a:t>role</a:t>
            </a:r>
            <a:r>
              <a:rPr lang="en-US" sz="2400" dirty="0"/>
              <a:t> of </a:t>
            </a:r>
            <a:r>
              <a:rPr lang="en-US" sz="2400" b="1" i="1" u="sng" dirty="0"/>
              <a:t>nations</a:t>
            </a:r>
            <a:r>
              <a:rPr lang="en-US" sz="2400" dirty="0"/>
              <a:t>, not the </a:t>
            </a:r>
            <a:r>
              <a:rPr lang="en-US" sz="2400" b="1" i="1" dirty="0"/>
              <a:t>salvation</a:t>
            </a:r>
            <a:r>
              <a:rPr lang="en-US" sz="2400" dirty="0"/>
              <a:t> of </a:t>
            </a:r>
            <a:r>
              <a:rPr lang="en-US" sz="2400" b="1" i="1" dirty="0"/>
              <a:t>individuals</a:t>
            </a:r>
            <a:r>
              <a:rPr lang="en-US" sz="2400" dirty="0"/>
              <a:t>.</a:t>
            </a:r>
          </a:p>
          <a:p>
            <a:pPr marL="342900" indent="-342900">
              <a:lnSpc>
                <a:spcPct val="95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2400" dirty="0"/>
              <a:t>God may </a:t>
            </a:r>
            <a:r>
              <a:rPr lang="en-US" sz="2400" b="1" i="1" dirty="0"/>
              <a:t>judicially</a:t>
            </a:r>
            <a:r>
              <a:rPr lang="en-US" sz="2400" dirty="0"/>
              <a:t> harden, but only </a:t>
            </a:r>
            <a:r>
              <a:rPr lang="en-US" sz="2400" b="1" i="1" u="sng" dirty="0"/>
              <a:t>after</a:t>
            </a:r>
            <a:r>
              <a:rPr lang="en-US" sz="2400" dirty="0"/>
              <a:t> man rejects God’s message, discipline, and mercy.</a:t>
            </a:r>
          </a:p>
          <a:p>
            <a:pPr marL="342900" indent="-342900">
              <a:lnSpc>
                <a:spcPct val="95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b="0" dirty="0" smtClean="0"/>
              <a:t>God’s original plans (i.e., judgment) can be changed </a:t>
            </a:r>
            <a:r>
              <a:rPr lang="en-US" b="1" i="1" dirty="0" smtClean="0"/>
              <a:t>based</a:t>
            </a:r>
            <a:r>
              <a:rPr lang="en-US" b="0" dirty="0" smtClean="0"/>
              <a:t> on a person or a nation’s choices (</a:t>
            </a:r>
            <a:r>
              <a:rPr lang="en-US" b="1" dirty="0" smtClean="0">
                <a:solidFill>
                  <a:schemeClr val="accent2"/>
                </a:solidFill>
              </a:rPr>
              <a:t>Jer. 18:5-11</a:t>
            </a:r>
            <a:r>
              <a:rPr lang="en-US" b="0" dirty="0" smtClean="0"/>
              <a:t>).</a:t>
            </a:r>
          </a:p>
          <a:p>
            <a:pPr marL="342900" indent="-342900">
              <a:lnSpc>
                <a:spcPct val="95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b="0" dirty="0" smtClean="0"/>
              <a:t>One can </a:t>
            </a:r>
            <a:r>
              <a:rPr lang="en-US" b="0" i="1" dirty="0" smtClean="0"/>
              <a:t>“prepare </a:t>
            </a:r>
            <a:r>
              <a:rPr lang="en-US" b="1" i="1" dirty="0" smtClean="0"/>
              <a:t>himself</a:t>
            </a:r>
            <a:r>
              <a:rPr lang="en-US" b="0" i="1" dirty="0" smtClean="0"/>
              <a:t>”</a:t>
            </a:r>
            <a:r>
              <a:rPr lang="en-US" b="0" dirty="0" smtClean="0"/>
              <a:t> to be a </a:t>
            </a:r>
            <a:r>
              <a:rPr lang="en-US" b="0" i="1" dirty="0" smtClean="0"/>
              <a:t>“vessel of honor”</a:t>
            </a:r>
            <a:r>
              <a:rPr lang="en-US" b="0" dirty="0" smtClean="0"/>
              <a:t>, </a:t>
            </a:r>
            <a:r>
              <a:rPr lang="en-US" b="1" i="1" u="sng" dirty="0" smtClean="0"/>
              <a:t>if</a:t>
            </a:r>
            <a:r>
              <a:rPr lang="en-US" b="0" dirty="0" smtClean="0"/>
              <a:t> he </a:t>
            </a:r>
            <a:r>
              <a:rPr lang="en-US" b="0" i="1" dirty="0" smtClean="0"/>
              <a:t>“cleanses </a:t>
            </a:r>
            <a:r>
              <a:rPr lang="en-US" b="1" i="1" dirty="0" smtClean="0"/>
              <a:t>himself</a:t>
            </a:r>
            <a:r>
              <a:rPr lang="en-US" b="0" i="1" dirty="0" smtClean="0"/>
              <a:t>”</a:t>
            </a:r>
            <a:r>
              <a:rPr lang="en-US" b="0" dirty="0" smtClean="0"/>
              <a:t> (</a:t>
            </a:r>
            <a:r>
              <a:rPr lang="en-US" b="1" dirty="0" smtClean="0">
                <a:solidFill>
                  <a:schemeClr val="accent2"/>
                </a:solidFill>
              </a:rPr>
              <a:t>I Timothy 2:20-21</a:t>
            </a:r>
            <a:r>
              <a:rPr lang="en-US" b="0" dirty="0" smtClean="0"/>
              <a:t>).</a:t>
            </a:r>
          </a:p>
          <a:p>
            <a:pPr marL="342900" indent="-342900">
              <a:lnSpc>
                <a:spcPct val="95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2400" dirty="0" smtClean="0"/>
              <a:t>God </a:t>
            </a:r>
            <a:r>
              <a:rPr lang="en-US" sz="2400" dirty="0"/>
              <a:t>can and </a:t>
            </a:r>
            <a:r>
              <a:rPr lang="en-US" sz="2400" b="1" i="1" dirty="0"/>
              <a:t>has chosen </a:t>
            </a:r>
            <a:r>
              <a:rPr lang="en-US" sz="2400" dirty="0"/>
              <a:t>terms of salvation – </a:t>
            </a:r>
            <a:r>
              <a:rPr lang="en-US" sz="2400" b="1" i="1" u="sng" dirty="0"/>
              <a:t>obedient faith</a:t>
            </a:r>
            <a:r>
              <a:rPr lang="en-US" sz="2400" dirty="0"/>
              <a:t>, not ancestry or self-justifying law-keeping (</a:t>
            </a:r>
            <a:r>
              <a:rPr lang="en-US" sz="2400" b="1" dirty="0">
                <a:solidFill>
                  <a:schemeClr val="accent2"/>
                </a:solidFill>
              </a:rPr>
              <a:t>Proverbs 28:13; Isaiah 55:7; I Peter 5:5; Matthew 7:21-23</a:t>
            </a:r>
            <a:r>
              <a:rPr lang="en-US" sz="2400" dirty="0"/>
              <a:t>).  We don’t get to choose terms.  We can only accept or reject</a:t>
            </a:r>
            <a:r>
              <a:rPr lang="en-US" sz="2400" dirty="0" smtClean="0"/>
              <a:t>.</a:t>
            </a:r>
          </a:p>
          <a:p>
            <a:pPr marL="342900" indent="-342900">
              <a:lnSpc>
                <a:spcPct val="95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en-US" sz="2400" dirty="0"/>
              <a:t>Will you submit to God’s terms or harden your heart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Romans 9 – 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582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2800" b="1" i="1" u="sng" dirty="0"/>
              <a:t>But</a:t>
            </a:r>
            <a:r>
              <a:rPr lang="en-US" sz="2800" b="1" i="1" dirty="0"/>
              <a:t> it is </a:t>
            </a:r>
            <a:r>
              <a:rPr lang="en-US" sz="2800" b="1" i="1" u="sng" dirty="0"/>
              <a:t>not that the word of God has taken no effect</a:t>
            </a:r>
            <a:r>
              <a:rPr lang="en-US" sz="2800" b="1" i="1" dirty="0"/>
              <a:t>. For </a:t>
            </a:r>
            <a:r>
              <a:rPr lang="en-US" sz="2800" b="1" i="1" u="sng" dirty="0"/>
              <a:t>they are </a:t>
            </a:r>
            <a:r>
              <a:rPr lang="en-US" sz="2800" b="1" i="1" u="sng" dirty="0">
                <a:solidFill>
                  <a:schemeClr val="accent2"/>
                </a:solidFill>
              </a:rPr>
              <a:t>not all Israel who are of Israel</a:t>
            </a:r>
            <a:r>
              <a:rPr lang="en-US" sz="2800" b="1" i="1" dirty="0"/>
              <a:t>, nor are they all children because they are the seed of Abraham</a:t>
            </a:r>
            <a:r>
              <a:rPr lang="en-US" sz="2800" i="1" dirty="0"/>
              <a:t>; but, “In Isaac your seed shall be called.” That is, those who are the </a:t>
            </a:r>
            <a:r>
              <a:rPr lang="en-US" sz="2800" b="1" i="1" dirty="0"/>
              <a:t>children </a:t>
            </a:r>
            <a:r>
              <a:rPr lang="en-US" sz="2800" b="1" i="1" u="sng" dirty="0"/>
              <a:t>of the flesh</a:t>
            </a:r>
            <a:r>
              <a:rPr lang="en-US" sz="2800" b="1" i="1" dirty="0"/>
              <a:t>, these are </a:t>
            </a:r>
            <a:r>
              <a:rPr lang="en-US" sz="2800" b="1" i="1" u="sng" dirty="0"/>
              <a:t>not the children of God</a:t>
            </a:r>
            <a:r>
              <a:rPr lang="en-US" sz="2800" i="1" dirty="0"/>
              <a:t>; but the </a:t>
            </a:r>
            <a:r>
              <a:rPr lang="en-US" sz="2800" b="1" i="1" dirty="0"/>
              <a:t>children </a:t>
            </a:r>
            <a:r>
              <a:rPr lang="en-US" sz="2800" b="1" i="1" u="sng" dirty="0"/>
              <a:t>of the promise</a:t>
            </a:r>
            <a:r>
              <a:rPr lang="en-US" sz="2800" b="1" i="1" dirty="0"/>
              <a:t> are counted as the seed</a:t>
            </a:r>
            <a:r>
              <a:rPr lang="en-US" sz="2800" i="1" dirty="0"/>
              <a:t>. </a:t>
            </a:r>
            <a:r>
              <a:rPr lang="en-US" sz="2800" dirty="0"/>
              <a:t>(</a:t>
            </a:r>
            <a:r>
              <a:rPr lang="en-US" sz="2800" b="1" dirty="0">
                <a:solidFill>
                  <a:schemeClr val="accent2"/>
                </a:solidFill>
              </a:rPr>
              <a:t>Romans 9:6-8</a:t>
            </a:r>
            <a:r>
              <a:rPr lang="en-US" sz="2800" dirty="0"/>
              <a:t>)</a:t>
            </a: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800" dirty="0"/>
              <a:t>God’s Word, promise, and election had </a:t>
            </a:r>
            <a:r>
              <a:rPr lang="en-US" sz="2800" b="1" i="1" dirty="0"/>
              <a:t>not</a:t>
            </a:r>
            <a:r>
              <a:rPr lang="en-US" sz="2800" dirty="0"/>
              <a:t> failed!</a:t>
            </a: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800" b="1" i="1" dirty="0"/>
              <a:t>Not</a:t>
            </a:r>
            <a:r>
              <a:rPr lang="en-US" sz="2800" dirty="0"/>
              <a:t> all descendants of Israel were </a:t>
            </a:r>
            <a:r>
              <a:rPr lang="en-US" sz="2800" b="1" i="1" dirty="0"/>
              <a:t>to be</a:t>
            </a:r>
            <a:r>
              <a:rPr lang="en-US" sz="2800" b="1" dirty="0"/>
              <a:t> </a:t>
            </a:r>
            <a:r>
              <a:rPr lang="en-US" sz="2800" b="1" i="1" u="sng" dirty="0"/>
              <a:t>saved</a:t>
            </a:r>
            <a:r>
              <a:rPr lang="en-US" sz="2800" dirty="0"/>
              <a:t>.</a:t>
            </a: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800" b="1" dirty="0" smtClean="0">
                <a:solidFill>
                  <a:schemeClr val="accent2"/>
                </a:solidFill>
              </a:rPr>
              <a:t>Rm.9:1-8 </a:t>
            </a:r>
            <a:r>
              <a:rPr lang="en-US" sz="2800" i="1" dirty="0" err="1" smtClean="0">
                <a:solidFill>
                  <a:schemeClr val="accent2"/>
                </a:solidFill>
              </a:rPr>
              <a:t>un</a:t>
            </a:r>
            <a:r>
              <a:rPr lang="en-US" sz="2800" i="1" dirty="0" err="1" smtClean="0"/>
              <a:t>mixes</a:t>
            </a:r>
            <a:r>
              <a:rPr lang="en-US" sz="2800" dirty="0" smtClean="0"/>
              <a:t> national, spiritual, roles, salvation.</a:t>
            </a:r>
            <a:endParaRPr lang="en-US" sz="2800" dirty="0" smtClean="0"/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800" dirty="0" smtClean="0"/>
              <a:t>Election </a:t>
            </a:r>
            <a:r>
              <a:rPr lang="en-US" sz="2800" dirty="0"/>
              <a:t>based on God’s </a:t>
            </a:r>
            <a:r>
              <a:rPr lang="en-US" sz="2800" b="1" i="1" dirty="0"/>
              <a:t>promise</a:t>
            </a:r>
            <a:r>
              <a:rPr lang="en-US" sz="2800" dirty="0"/>
              <a:t>, not </a:t>
            </a:r>
            <a:r>
              <a:rPr lang="en-US" sz="2800" b="1" i="1" dirty="0" smtClean="0"/>
              <a:t>ancestry</a:t>
            </a:r>
            <a:r>
              <a:rPr lang="en-US" sz="2800" dirty="0" smtClean="0"/>
              <a:t>.</a:t>
            </a:r>
          </a:p>
          <a:p>
            <a:pPr marL="342900" indent="-342900"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</a:pPr>
            <a:r>
              <a:rPr lang="en-US" sz="2800" b="1" i="1" dirty="0" smtClean="0"/>
              <a:t>Who</a:t>
            </a:r>
            <a:r>
              <a:rPr lang="en-US" sz="2800" dirty="0" smtClean="0"/>
              <a:t> </a:t>
            </a:r>
            <a:r>
              <a:rPr lang="en-US" sz="2800" dirty="0"/>
              <a:t>decides the </a:t>
            </a:r>
            <a:r>
              <a:rPr lang="en-US" sz="2800" b="1" i="1" dirty="0"/>
              <a:t>terms</a:t>
            </a:r>
            <a:r>
              <a:rPr lang="en-US" sz="2800" dirty="0"/>
              <a:t> of the </a:t>
            </a:r>
            <a:r>
              <a:rPr lang="en-US" sz="2800" i="1" dirty="0"/>
              <a:t>“promise</a:t>
            </a:r>
            <a:r>
              <a:rPr lang="en-US" sz="2800" i="1" dirty="0" smtClean="0"/>
              <a:t>”</a:t>
            </a:r>
            <a:r>
              <a:rPr lang="en-US" sz="2800" dirty="0" smtClean="0"/>
              <a:t>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Vindication of God’s Promise</a:t>
            </a:r>
          </a:p>
        </p:txBody>
      </p:sp>
    </p:spTree>
    <p:extLst>
      <p:ext uri="{BB962C8B-B14F-4D97-AF65-F5344CB8AC3E}">
        <p14:creationId xmlns:p14="http://schemas.microsoft.com/office/powerpoint/2010/main" val="2166681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5000"/>
              </a:lnSpc>
              <a:spcBef>
                <a:spcPts val="0"/>
              </a:spcBef>
              <a:spcAft>
                <a:spcPts val="100"/>
              </a:spcAft>
              <a:buNone/>
            </a:pPr>
            <a:r>
              <a:rPr lang="en-US" sz="2800" i="1" dirty="0"/>
              <a:t>(</a:t>
            </a:r>
            <a:r>
              <a:rPr lang="en-US" sz="2800" b="1" i="1" u="sng" dirty="0"/>
              <a:t>for</a:t>
            </a:r>
            <a:r>
              <a:rPr lang="en-US" sz="2800" i="1" dirty="0"/>
              <a:t> the children </a:t>
            </a:r>
            <a:r>
              <a:rPr lang="en-US" sz="2800" b="1" i="1" dirty="0"/>
              <a:t>not yet being </a:t>
            </a:r>
            <a:r>
              <a:rPr lang="en-US" sz="2800" b="1" i="1" u="sng" dirty="0"/>
              <a:t>born</a:t>
            </a:r>
            <a:r>
              <a:rPr lang="en-US" sz="2800" b="1" i="1" dirty="0"/>
              <a:t>, nor having done any </a:t>
            </a:r>
            <a:r>
              <a:rPr lang="en-US" sz="2800" b="1" i="1" u="sng" dirty="0"/>
              <a:t>good or evil</a:t>
            </a:r>
            <a:r>
              <a:rPr lang="en-US" sz="2800" i="1" dirty="0"/>
              <a:t>, that the </a:t>
            </a:r>
            <a:r>
              <a:rPr lang="en-US" sz="2800" b="1" i="1" dirty="0"/>
              <a:t>purpose of God </a:t>
            </a:r>
            <a:r>
              <a:rPr lang="en-US" sz="2800" b="1" i="1" u="sng" dirty="0"/>
              <a:t>according to election</a:t>
            </a:r>
            <a:r>
              <a:rPr lang="en-US" sz="2800" b="1" i="1" dirty="0"/>
              <a:t> might stand, </a:t>
            </a:r>
            <a:r>
              <a:rPr lang="en-US" sz="2800" b="1" i="1" u="sng" dirty="0"/>
              <a:t>not of works but of Him who calls</a:t>
            </a:r>
            <a:r>
              <a:rPr lang="en-US" sz="2800" i="1" dirty="0"/>
              <a:t>), it was said to her, “The older shall serve the younger.”  </a:t>
            </a:r>
            <a:r>
              <a:rPr lang="en-US" sz="2800" b="1" i="1" u="sng" dirty="0"/>
              <a:t>As</a:t>
            </a:r>
            <a:r>
              <a:rPr lang="en-US" sz="2800" i="1" dirty="0"/>
              <a:t> it is written, “</a:t>
            </a:r>
            <a:r>
              <a:rPr lang="en-US" sz="2800" b="1" i="1" dirty="0"/>
              <a:t>Jacob I have </a:t>
            </a:r>
            <a:r>
              <a:rPr lang="en-US" sz="2800" b="1" i="1" u="sng" dirty="0"/>
              <a:t>loved</a:t>
            </a:r>
            <a:r>
              <a:rPr lang="en-US" sz="2800" i="1" dirty="0"/>
              <a:t>, but </a:t>
            </a:r>
            <a:r>
              <a:rPr lang="en-US" sz="2800" b="1" i="1" dirty="0"/>
              <a:t>Esau I have </a:t>
            </a:r>
            <a:r>
              <a:rPr lang="en-US" sz="2800" b="1" i="1" u="sng" dirty="0"/>
              <a:t>hated</a:t>
            </a:r>
            <a:r>
              <a:rPr lang="en-US" sz="2800" i="1" dirty="0"/>
              <a:t>.”</a:t>
            </a:r>
            <a:r>
              <a:rPr lang="en-US" sz="2800" dirty="0"/>
              <a:t> (</a:t>
            </a:r>
            <a:r>
              <a:rPr lang="en-US" sz="2800" b="1" dirty="0">
                <a:solidFill>
                  <a:schemeClr val="accent2"/>
                </a:solidFill>
              </a:rPr>
              <a:t>Romans 9:11-13</a:t>
            </a:r>
            <a:r>
              <a:rPr lang="en-US" sz="2800" dirty="0"/>
              <a:t>)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100"/>
              </a:spcAft>
            </a:pPr>
            <a:r>
              <a:rPr lang="en-US" dirty="0" smtClean="0"/>
              <a:t>Can you answer the Calvinist’s use of these verses?</a:t>
            </a:r>
          </a:p>
          <a:p>
            <a:pPr marL="0" indent="0">
              <a:lnSpc>
                <a:spcPct val="95000"/>
              </a:lnSpc>
              <a:spcBef>
                <a:spcPts val="0"/>
              </a:spcBef>
              <a:spcAft>
                <a:spcPts val="100"/>
              </a:spcAft>
              <a:buNone/>
            </a:pPr>
            <a:r>
              <a:rPr lang="en-US" i="1" dirty="0">
                <a:solidFill>
                  <a:schemeClr val="tx2"/>
                </a:solidFill>
              </a:rPr>
              <a:t>Paul </a:t>
            </a:r>
            <a:r>
              <a:rPr lang="en-US" i="1" dirty="0" smtClean="0">
                <a:solidFill>
                  <a:schemeClr val="tx2"/>
                </a:solidFill>
              </a:rPr>
              <a:t>selected </a:t>
            </a:r>
            <a:r>
              <a:rPr lang="en-US" i="1" dirty="0">
                <a:solidFill>
                  <a:schemeClr val="tx2"/>
                </a:solidFill>
              </a:rPr>
              <a:t>Jacob and Esau to </a:t>
            </a:r>
            <a:r>
              <a:rPr lang="en-US" b="1" i="1" dirty="0">
                <a:solidFill>
                  <a:schemeClr val="tx2"/>
                </a:solidFill>
              </a:rPr>
              <a:t>demonstrate</a:t>
            </a:r>
            <a:r>
              <a:rPr lang="en-US" i="1" dirty="0">
                <a:solidFill>
                  <a:schemeClr val="tx2"/>
                </a:solidFill>
              </a:rPr>
              <a:t> that God </a:t>
            </a:r>
            <a:r>
              <a:rPr lang="en-US" b="1" i="1" u="sng" dirty="0">
                <a:solidFill>
                  <a:schemeClr val="tx2"/>
                </a:solidFill>
              </a:rPr>
              <a:t>loved</a:t>
            </a:r>
            <a:r>
              <a:rPr lang="en-US" i="1" dirty="0">
                <a:solidFill>
                  <a:schemeClr val="tx2"/>
                </a:solidFill>
              </a:rPr>
              <a:t> Jacob and therefore </a:t>
            </a:r>
            <a:r>
              <a:rPr lang="en-US" b="1" i="1" dirty="0">
                <a:solidFill>
                  <a:schemeClr val="tx2"/>
                </a:solidFill>
              </a:rPr>
              <a:t>chose him unto </a:t>
            </a:r>
            <a:r>
              <a:rPr lang="en-US" b="1" i="1" u="sng" dirty="0">
                <a:solidFill>
                  <a:schemeClr val="tx2"/>
                </a:solidFill>
              </a:rPr>
              <a:t>salvation</a:t>
            </a:r>
            <a:r>
              <a:rPr lang="en-US" i="1" dirty="0">
                <a:solidFill>
                  <a:schemeClr val="tx2"/>
                </a:solidFill>
              </a:rPr>
              <a:t>, while God </a:t>
            </a:r>
            <a:r>
              <a:rPr lang="en-US" b="1" i="1" u="sng" dirty="0">
                <a:solidFill>
                  <a:schemeClr val="tx2"/>
                </a:solidFill>
              </a:rPr>
              <a:t>hated</a:t>
            </a:r>
            <a:r>
              <a:rPr lang="en-US" i="1" dirty="0">
                <a:solidFill>
                  <a:schemeClr val="tx2"/>
                </a:solidFill>
              </a:rPr>
              <a:t> Esau and </a:t>
            </a:r>
            <a:r>
              <a:rPr lang="en-US" b="1" i="1" dirty="0">
                <a:solidFill>
                  <a:schemeClr val="tx2"/>
                </a:solidFill>
              </a:rPr>
              <a:t>chose him unto </a:t>
            </a:r>
            <a:r>
              <a:rPr lang="en-US" b="1" i="1" u="sng" dirty="0">
                <a:solidFill>
                  <a:schemeClr val="tx2"/>
                </a:solidFill>
              </a:rPr>
              <a:t>condemnation</a:t>
            </a:r>
            <a:r>
              <a:rPr lang="en-US" i="1" dirty="0">
                <a:solidFill>
                  <a:schemeClr val="tx2"/>
                </a:solidFill>
              </a:rPr>
              <a:t>. God clearly chose and predestined their </a:t>
            </a:r>
            <a:r>
              <a:rPr lang="en-US" b="1" i="1" dirty="0">
                <a:solidFill>
                  <a:schemeClr val="tx2"/>
                </a:solidFill>
              </a:rPr>
              <a:t>fates </a:t>
            </a:r>
            <a:r>
              <a:rPr lang="en-US" b="1" i="1" u="sng" dirty="0">
                <a:solidFill>
                  <a:schemeClr val="tx2"/>
                </a:solidFill>
              </a:rPr>
              <a:t>independent</a:t>
            </a:r>
            <a:r>
              <a:rPr lang="en-US" b="1" i="1" dirty="0">
                <a:solidFill>
                  <a:schemeClr val="tx2"/>
                </a:solidFill>
              </a:rPr>
              <a:t> of their works</a:t>
            </a:r>
            <a:r>
              <a:rPr lang="en-US" i="1" dirty="0">
                <a:solidFill>
                  <a:schemeClr val="tx2"/>
                </a:solidFill>
              </a:rPr>
              <a:t> </a:t>
            </a:r>
            <a:r>
              <a:rPr lang="en-US" i="1" dirty="0" smtClean="0">
                <a:solidFill>
                  <a:schemeClr val="tx2"/>
                </a:solidFill>
              </a:rPr>
              <a:t>(“the </a:t>
            </a:r>
            <a:r>
              <a:rPr lang="en-US" i="1" dirty="0">
                <a:solidFill>
                  <a:schemeClr val="tx2"/>
                </a:solidFill>
              </a:rPr>
              <a:t>children </a:t>
            </a:r>
            <a:r>
              <a:rPr lang="en-US" b="1" i="1" dirty="0">
                <a:solidFill>
                  <a:schemeClr val="tx2"/>
                </a:solidFill>
              </a:rPr>
              <a:t>not yet being born</a:t>
            </a:r>
            <a:r>
              <a:rPr lang="en-US" i="1" dirty="0">
                <a:solidFill>
                  <a:schemeClr val="tx2"/>
                </a:solidFill>
              </a:rPr>
              <a:t>, nor </a:t>
            </a:r>
            <a:r>
              <a:rPr lang="en-US" b="1" i="1" dirty="0">
                <a:solidFill>
                  <a:schemeClr val="tx2"/>
                </a:solidFill>
              </a:rPr>
              <a:t>having done any good or </a:t>
            </a:r>
            <a:r>
              <a:rPr lang="en-US" b="1" i="1" dirty="0" smtClean="0">
                <a:solidFill>
                  <a:schemeClr val="tx2"/>
                </a:solidFill>
              </a:rPr>
              <a:t>evil</a:t>
            </a:r>
            <a:r>
              <a:rPr lang="en-US" i="1" dirty="0" smtClean="0">
                <a:solidFill>
                  <a:schemeClr val="tx2"/>
                </a:solidFill>
              </a:rPr>
              <a:t>”); </a:t>
            </a:r>
            <a:r>
              <a:rPr lang="en-US" i="1" dirty="0">
                <a:solidFill>
                  <a:schemeClr val="tx2"/>
                </a:solidFill>
              </a:rPr>
              <a:t>therefore, God's election is </a:t>
            </a:r>
            <a:r>
              <a:rPr lang="en-US" b="1" i="1" u="sng" dirty="0">
                <a:solidFill>
                  <a:schemeClr val="tx2"/>
                </a:solidFill>
              </a:rPr>
              <a:t>unconditional</a:t>
            </a:r>
            <a:r>
              <a:rPr lang="en-US" i="1" dirty="0">
                <a:solidFill>
                  <a:schemeClr val="tx2"/>
                </a:solidFill>
              </a:rPr>
              <a:t>, and our destiny is </a:t>
            </a:r>
            <a:r>
              <a:rPr lang="en-US" b="1" i="1" u="sng" dirty="0">
                <a:solidFill>
                  <a:schemeClr val="tx2"/>
                </a:solidFill>
              </a:rPr>
              <a:t>predetermined</a:t>
            </a:r>
            <a:r>
              <a:rPr lang="en-US" i="1" dirty="0">
                <a:solidFill>
                  <a:schemeClr val="tx2"/>
                </a:solidFill>
              </a:rPr>
              <a:t>!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“Not Of Works, But Of </a:t>
            </a:r>
            <a:r>
              <a:rPr lang="en-US" i="1" dirty="0" smtClean="0"/>
              <a:t>Him”</a:t>
            </a:r>
            <a:r>
              <a:rPr lang="en-US" dirty="0" smtClean="0"/>
              <a:t> 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53264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800" b="1" i="1" dirty="0" smtClean="0"/>
              <a:t>Who</a:t>
            </a:r>
            <a:r>
              <a:rPr lang="en-US" sz="2800" dirty="0" smtClean="0"/>
              <a:t> has been the object of election in this </a:t>
            </a:r>
            <a:r>
              <a:rPr lang="en-US" sz="2800" b="1" i="1" dirty="0" smtClean="0">
                <a:solidFill>
                  <a:schemeClr val="accent2"/>
                </a:solidFill>
              </a:rPr>
              <a:t>context</a:t>
            </a:r>
            <a:r>
              <a:rPr lang="en-US" sz="2800" dirty="0" smtClean="0"/>
              <a:t>, </a:t>
            </a:r>
            <a:r>
              <a:rPr lang="en-US" sz="2800" b="1" i="1" u="sng" dirty="0" smtClean="0"/>
              <a:t>individuals</a:t>
            </a:r>
            <a:r>
              <a:rPr lang="en-US" sz="2800" dirty="0" smtClean="0"/>
              <a:t> </a:t>
            </a:r>
            <a:r>
              <a:rPr lang="en-US" sz="2800" dirty="0"/>
              <a:t>or </a:t>
            </a:r>
            <a:r>
              <a:rPr lang="en-US" sz="2800" b="1" i="1" u="sng" dirty="0" smtClean="0"/>
              <a:t>nations</a:t>
            </a:r>
            <a:r>
              <a:rPr lang="en-US" sz="2800" dirty="0" smtClean="0"/>
              <a:t> (</a:t>
            </a:r>
            <a:r>
              <a:rPr lang="en-US" sz="2800" b="1" dirty="0" smtClean="0">
                <a:solidFill>
                  <a:schemeClr val="accent2"/>
                </a:solidFill>
              </a:rPr>
              <a:t>Romans 9:1-5</a:t>
            </a:r>
            <a:r>
              <a:rPr lang="en-US" sz="2800" dirty="0" smtClean="0"/>
              <a:t>)?</a:t>
            </a:r>
            <a:endParaRPr lang="en-US" sz="28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800" b="1" i="1" dirty="0" smtClean="0"/>
              <a:t>Who</a:t>
            </a:r>
            <a:r>
              <a:rPr lang="en-US" sz="2800" dirty="0" smtClean="0"/>
              <a:t> was subject of supporting OT </a:t>
            </a:r>
            <a:r>
              <a:rPr lang="en-US" sz="2800" b="1" i="1" dirty="0">
                <a:solidFill>
                  <a:schemeClr val="accent2"/>
                </a:solidFill>
              </a:rPr>
              <a:t>proof-texts</a:t>
            </a:r>
            <a:r>
              <a:rPr lang="en-US" sz="2800" dirty="0"/>
              <a:t>: </a:t>
            </a:r>
            <a:r>
              <a:rPr lang="en-US" sz="2800" i="1" dirty="0"/>
              <a:t>“</a:t>
            </a:r>
            <a:r>
              <a:rPr lang="en-US" sz="2800" b="1" i="1" u="sng" dirty="0"/>
              <a:t>for</a:t>
            </a:r>
            <a:r>
              <a:rPr lang="en-US" sz="2800" i="1" dirty="0"/>
              <a:t> the children … it was said to her … </a:t>
            </a:r>
            <a:r>
              <a:rPr lang="en-US" sz="2800" b="1" i="1" u="sng" dirty="0"/>
              <a:t>as</a:t>
            </a:r>
            <a:r>
              <a:rPr lang="en-US" sz="2800" i="1" dirty="0"/>
              <a:t> it is written”.</a:t>
            </a:r>
          </a:p>
          <a:p>
            <a:pPr marL="0" indent="0">
              <a:buNone/>
            </a:pPr>
            <a:r>
              <a:rPr lang="en-US" sz="2800" i="1" dirty="0" smtClean="0"/>
              <a:t>But </a:t>
            </a:r>
            <a:r>
              <a:rPr lang="en-US" sz="2800" b="1" i="1" dirty="0"/>
              <a:t>the </a:t>
            </a:r>
            <a:r>
              <a:rPr lang="en-US" sz="2800" b="1" i="1" u="sng" dirty="0"/>
              <a:t>children</a:t>
            </a:r>
            <a:r>
              <a:rPr lang="en-US" sz="2800" b="1" i="1" dirty="0"/>
              <a:t> </a:t>
            </a:r>
            <a:r>
              <a:rPr lang="en-US" sz="2800" dirty="0" smtClean="0"/>
              <a:t>[Jacob and Esau] </a:t>
            </a:r>
            <a:r>
              <a:rPr lang="en-US" sz="2800" b="1" i="1" dirty="0" smtClean="0"/>
              <a:t>struggled </a:t>
            </a:r>
            <a:r>
              <a:rPr lang="en-US" sz="2800" b="1" i="1" dirty="0"/>
              <a:t>together within her</a:t>
            </a:r>
            <a:r>
              <a:rPr lang="en-US" sz="2800" i="1" dirty="0"/>
              <a:t>; and she said, “If all is well, why am I like this?” So she went to inquire of the LORD. And the LORD said to her: “</a:t>
            </a:r>
            <a:r>
              <a:rPr lang="en-US" sz="2800" b="1" i="1" dirty="0"/>
              <a:t>Two </a:t>
            </a:r>
            <a:r>
              <a:rPr lang="en-US" sz="2800" b="1" i="1" u="sng" dirty="0">
                <a:solidFill>
                  <a:schemeClr val="accent2"/>
                </a:solidFill>
              </a:rPr>
              <a:t>nations</a:t>
            </a:r>
            <a:r>
              <a:rPr lang="en-US" sz="2800" b="1" i="1" dirty="0">
                <a:solidFill>
                  <a:schemeClr val="accent2"/>
                </a:solidFill>
              </a:rPr>
              <a:t> </a:t>
            </a:r>
            <a:r>
              <a:rPr lang="en-US" sz="2800" b="1" i="1" dirty="0"/>
              <a:t>are in your womb</a:t>
            </a:r>
            <a:r>
              <a:rPr lang="en-US" sz="2800" i="1" dirty="0"/>
              <a:t>, </a:t>
            </a:r>
            <a:r>
              <a:rPr lang="en-US" sz="2800" b="1" i="1" dirty="0"/>
              <a:t>Two </a:t>
            </a:r>
            <a:r>
              <a:rPr lang="en-US" sz="2800" b="1" i="1" u="sng" dirty="0">
                <a:solidFill>
                  <a:schemeClr val="accent2"/>
                </a:solidFill>
              </a:rPr>
              <a:t>peoples</a:t>
            </a:r>
            <a:r>
              <a:rPr lang="en-US" sz="2800" b="1" i="1" dirty="0">
                <a:solidFill>
                  <a:schemeClr val="accent2"/>
                </a:solidFill>
              </a:rPr>
              <a:t> </a:t>
            </a:r>
            <a:r>
              <a:rPr lang="en-US" sz="2800" i="1" dirty="0"/>
              <a:t>shall be separated from your body; </a:t>
            </a:r>
            <a:r>
              <a:rPr lang="en-US" sz="2800" b="1" i="1" dirty="0"/>
              <a:t>One </a:t>
            </a:r>
            <a:r>
              <a:rPr lang="en-US" sz="2800" b="1" i="1" u="sng" dirty="0">
                <a:solidFill>
                  <a:schemeClr val="accent2"/>
                </a:solidFill>
              </a:rPr>
              <a:t>people</a:t>
            </a:r>
            <a:r>
              <a:rPr lang="en-US" sz="2800" b="1" i="1" dirty="0">
                <a:solidFill>
                  <a:schemeClr val="accent2"/>
                </a:solidFill>
              </a:rPr>
              <a:t> </a:t>
            </a:r>
            <a:r>
              <a:rPr lang="en-US" sz="2800" b="1" i="1" dirty="0"/>
              <a:t>shall be stronger than </a:t>
            </a:r>
            <a:r>
              <a:rPr lang="en-US" sz="2800" b="1" i="1" u="sng" dirty="0">
                <a:solidFill>
                  <a:schemeClr val="accent2"/>
                </a:solidFill>
              </a:rPr>
              <a:t>the other</a:t>
            </a:r>
            <a:r>
              <a:rPr lang="en-US" sz="2800" i="1" dirty="0"/>
              <a:t>, </a:t>
            </a:r>
            <a:r>
              <a:rPr lang="en-US" sz="2800" b="1" i="1" dirty="0"/>
              <a:t>And the </a:t>
            </a:r>
            <a:r>
              <a:rPr lang="en-US" sz="2800" b="1" i="1" u="sng" dirty="0">
                <a:solidFill>
                  <a:schemeClr val="accent2"/>
                </a:solidFill>
              </a:rPr>
              <a:t>older</a:t>
            </a:r>
            <a:r>
              <a:rPr lang="en-US" sz="2800" b="1" i="1" dirty="0">
                <a:solidFill>
                  <a:schemeClr val="accent2"/>
                </a:solidFill>
              </a:rPr>
              <a:t> </a:t>
            </a:r>
            <a:r>
              <a:rPr lang="en-US" sz="2800" b="1" i="1" dirty="0"/>
              <a:t>shall serve the </a:t>
            </a:r>
            <a:r>
              <a:rPr lang="en-US" sz="2800" b="1" i="1" u="sng" dirty="0">
                <a:solidFill>
                  <a:schemeClr val="accent2"/>
                </a:solidFill>
              </a:rPr>
              <a:t>younger</a:t>
            </a:r>
            <a:r>
              <a:rPr lang="en-US" sz="2800" i="1" dirty="0"/>
              <a:t>.” </a:t>
            </a:r>
            <a:r>
              <a:rPr lang="en-US" sz="2800" dirty="0"/>
              <a:t>(</a:t>
            </a:r>
            <a:r>
              <a:rPr lang="en-US" sz="2800" b="1" dirty="0">
                <a:solidFill>
                  <a:schemeClr val="accent2"/>
                </a:solidFill>
              </a:rPr>
              <a:t>Genesis 25:22-23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In local and supporting context, God chose </a:t>
            </a:r>
            <a:r>
              <a:rPr lang="en-US" sz="2800" b="1" i="1" u="sng" dirty="0" smtClean="0"/>
              <a:t>nations</a:t>
            </a:r>
            <a:r>
              <a:rPr lang="en-US" sz="2800" dirty="0" smtClean="0"/>
              <a:t>!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Elected Who?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554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dirty="0" smtClean="0"/>
              <a:t>If </a:t>
            </a:r>
            <a:r>
              <a:rPr lang="en-US" b="1" i="1" dirty="0" smtClean="0"/>
              <a:t>individual</a:t>
            </a:r>
            <a:r>
              <a:rPr lang="en-US" dirty="0" smtClean="0"/>
              <a:t> dominion of Jacob over Esau, then why …?</a:t>
            </a:r>
          </a:p>
          <a:p>
            <a:pPr marL="342900" indent="-342900">
              <a:spcAft>
                <a:spcPts val="0"/>
              </a:spcAft>
              <a:buFont typeface="Arial" pitchFamily="34" charset="0"/>
              <a:buChar char="•"/>
            </a:pPr>
            <a:r>
              <a:rPr lang="en-US" sz="2800" dirty="0"/>
              <a:t>Esau </a:t>
            </a:r>
            <a:r>
              <a:rPr lang="en-US" sz="2800" dirty="0" smtClean="0"/>
              <a:t>threatened </a:t>
            </a:r>
            <a:r>
              <a:rPr lang="en-US" sz="2800" dirty="0"/>
              <a:t>to kill Jacob (</a:t>
            </a:r>
            <a:r>
              <a:rPr lang="en-US" sz="2800" b="1" dirty="0">
                <a:solidFill>
                  <a:schemeClr val="accent2"/>
                </a:solidFill>
              </a:rPr>
              <a:t>Genesis 27:41</a:t>
            </a:r>
            <a:r>
              <a:rPr lang="en-US" sz="2800" dirty="0"/>
              <a:t>).</a:t>
            </a:r>
          </a:p>
          <a:p>
            <a:pPr marL="342900" indent="-342900">
              <a:spcAft>
                <a:spcPts val="0"/>
              </a:spcAft>
              <a:buFont typeface="Arial" pitchFamily="34" charset="0"/>
              <a:buChar char="•"/>
            </a:pPr>
            <a:r>
              <a:rPr lang="en-US" sz="2800" dirty="0"/>
              <a:t>Jacob fled from Esau (</a:t>
            </a:r>
            <a:r>
              <a:rPr lang="en-US" sz="2800" b="1" dirty="0">
                <a:solidFill>
                  <a:schemeClr val="accent2"/>
                </a:solidFill>
              </a:rPr>
              <a:t>Genesis 27:42-28:5</a:t>
            </a:r>
            <a:r>
              <a:rPr lang="en-US" sz="2800" dirty="0"/>
              <a:t>).</a:t>
            </a:r>
          </a:p>
          <a:p>
            <a:pPr marL="342900" indent="-342900">
              <a:spcAft>
                <a:spcPts val="0"/>
              </a:spcAft>
              <a:buFont typeface="Arial" pitchFamily="34" charset="0"/>
              <a:buChar char="•"/>
            </a:pPr>
            <a:r>
              <a:rPr lang="en-US" sz="2800" dirty="0"/>
              <a:t>Jacob was terrified of Esau upon return (</a:t>
            </a:r>
            <a:r>
              <a:rPr lang="en-US" sz="2800" b="1" dirty="0" smtClean="0">
                <a:solidFill>
                  <a:schemeClr val="accent2"/>
                </a:solidFill>
              </a:rPr>
              <a:t>Gn</a:t>
            </a:r>
            <a:r>
              <a:rPr lang="en-US" sz="2800" b="1" dirty="0">
                <a:solidFill>
                  <a:schemeClr val="accent2"/>
                </a:solidFill>
              </a:rPr>
              <a:t>. 32:3-22</a:t>
            </a:r>
            <a:r>
              <a:rPr lang="en-US" sz="2800" dirty="0"/>
              <a:t>).</a:t>
            </a:r>
          </a:p>
          <a:p>
            <a:pPr marL="342900" indent="-342900">
              <a:spcAft>
                <a:spcPts val="0"/>
              </a:spcAft>
              <a:buFont typeface="Arial" pitchFamily="34" charset="0"/>
              <a:buChar char="•"/>
            </a:pPr>
            <a:r>
              <a:rPr lang="en-US" sz="2800" dirty="0"/>
              <a:t>Jacob sent all his possessions – including </a:t>
            </a:r>
            <a:r>
              <a:rPr lang="en-US" sz="2800" b="1" i="1" dirty="0"/>
              <a:t>wives</a:t>
            </a:r>
            <a:r>
              <a:rPr lang="en-US" sz="2800" dirty="0"/>
              <a:t> and </a:t>
            </a:r>
            <a:r>
              <a:rPr lang="en-US" sz="2800" b="1" i="1" dirty="0"/>
              <a:t>children</a:t>
            </a:r>
            <a:r>
              <a:rPr lang="en-US" sz="2800" dirty="0"/>
              <a:t> – as </a:t>
            </a:r>
            <a:r>
              <a:rPr lang="en-US" sz="2800" b="1" i="1" dirty="0"/>
              <a:t>gifts</a:t>
            </a:r>
            <a:r>
              <a:rPr lang="en-US" sz="2800" dirty="0"/>
              <a:t> to Esau (</a:t>
            </a:r>
            <a:r>
              <a:rPr lang="en-US" sz="2800" b="1" dirty="0">
                <a:solidFill>
                  <a:schemeClr val="accent2"/>
                </a:solidFill>
              </a:rPr>
              <a:t>Genesis 33:1-11</a:t>
            </a:r>
            <a:r>
              <a:rPr lang="en-US" sz="2800" dirty="0"/>
              <a:t>).</a:t>
            </a:r>
          </a:p>
          <a:p>
            <a:pPr marL="342900" indent="-342900">
              <a:spcAft>
                <a:spcPts val="0"/>
              </a:spcAft>
              <a:buFont typeface="Arial" pitchFamily="34" charset="0"/>
              <a:buChar char="•"/>
            </a:pPr>
            <a:r>
              <a:rPr lang="en-US" sz="2800" dirty="0"/>
              <a:t>Jacob bowed 7 times </a:t>
            </a:r>
            <a:r>
              <a:rPr lang="en-US" sz="2800" b="1" i="1" dirty="0"/>
              <a:t>before</a:t>
            </a:r>
            <a:r>
              <a:rPr lang="en-US" sz="2800" dirty="0"/>
              <a:t> Esau (</a:t>
            </a:r>
            <a:r>
              <a:rPr lang="en-US" sz="2800" b="1" dirty="0">
                <a:solidFill>
                  <a:schemeClr val="accent2"/>
                </a:solidFill>
              </a:rPr>
              <a:t>Genesis 33:3</a:t>
            </a:r>
            <a:r>
              <a:rPr lang="en-US" sz="2800" dirty="0"/>
              <a:t>).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800" dirty="0" smtClean="0"/>
              <a:t>Prophecy </a:t>
            </a:r>
            <a:r>
              <a:rPr lang="en-US" sz="2800" b="1" i="1" dirty="0"/>
              <a:t>failed</a:t>
            </a:r>
            <a:r>
              <a:rPr lang="en-US" sz="2800" b="1" dirty="0"/>
              <a:t>, </a:t>
            </a:r>
            <a:r>
              <a:rPr lang="en-US" sz="2800" b="1" i="1" u="sng" dirty="0"/>
              <a:t>if</a:t>
            </a:r>
            <a:r>
              <a:rPr lang="en-US" sz="2800" b="1" dirty="0"/>
              <a:t> </a:t>
            </a:r>
            <a:r>
              <a:rPr lang="en-US" sz="2800" dirty="0"/>
              <a:t>it referred to the </a:t>
            </a:r>
            <a:r>
              <a:rPr lang="en-US" sz="2800" b="1" i="1" dirty="0"/>
              <a:t>individuals</a:t>
            </a:r>
            <a:r>
              <a:rPr lang="en-US" sz="2800" dirty="0"/>
              <a:t>, because the </a:t>
            </a:r>
            <a:r>
              <a:rPr lang="en-US" sz="2800" b="1" i="1" dirty="0"/>
              <a:t>younger</a:t>
            </a:r>
            <a:r>
              <a:rPr lang="en-US" sz="2800" dirty="0"/>
              <a:t> lived primarily in service to the </a:t>
            </a:r>
            <a:r>
              <a:rPr lang="en-US" sz="2800" b="1" i="1" dirty="0" smtClean="0"/>
              <a:t>older</a:t>
            </a:r>
            <a:r>
              <a:rPr lang="en-US" sz="2800" dirty="0" smtClean="0"/>
              <a:t>!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2800" dirty="0" smtClean="0"/>
              <a:t>Calvinism </a:t>
            </a:r>
            <a:r>
              <a:rPr lang="en-US" sz="2800" b="1" i="1" dirty="0" smtClean="0"/>
              <a:t>inconsistent</a:t>
            </a:r>
            <a:r>
              <a:rPr lang="en-US" sz="2800" dirty="0" smtClean="0"/>
              <a:t> with Bible history.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“Older Shall Serve the Younger”?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421155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800" dirty="0"/>
              <a:t>Edom was a greater </a:t>
            </a:r>
            <a:r>
              <a:rPr lang="en-US" sz="2800" b="1" i="1" dirty="0"/>
              <a:t>nation</a:t>
            </a:r>
            <a:r>
              <a:rPr lang="en-US" sz="2800" dirty="0"/>
              <a:t> before Israel.</a:t>
            </a:r>
          </a:p>
          <a:p>
            <a:pPr marL="685800" lvl="1">
              <a:buFont typeface="Arial" pitchFamily="34" charset="0"/>
              <a:buChar char="•"/>
            </a:pPr>
            <a:r>
              <a:rPr lang="en-US" dirty="0" smtClean="0"/>
              <a:t>Edom </a:t>
            </a:r>
            <a:r>
              <a:rPr lang="en-US" dirty="0"/>
              <a:t>had </a:t>
            </a:r>
            <a:r>
              <a:rPr lang="en-US" b="1" i="1" dirty="0"/>
              <a:t>tribes</a:t>
            </a:r>
            <a:r>
              <a:rPr lang="en-US" dirty="0"/>
              <a:t> and </a:t>
            </a:r>
            <a:r>
              <a:rPr lang="en-US" b="1" i="1" dirty="0"/>
              <a:t>kings</a:t>
            </a:r>
            <a:r>
              <a:rPr lang="en-US" dirty="0"/>
              <a:t> sooner (</a:t>
            </a:r>
            <a:r>
              <a:rPr lang="en-US" b="1" dirty="0">
                <a:solidFill>
                  <a:schemeClr val="accent2"/>
                </a:solidFill>
              </a:rPr>
              <a:t>Gen. 36:1-43</a:t>
            </a:r>
            <a:r>
              <a:rPr lang="en-US" dirty="0"/>
              <a:t>).</a:t>
            </a:r>
          </a:p>
          <a:p>
            <a:pPr marL="685800" lvl="1">
              <a:buFont typeface="Arial" pitchFamily="34" charset="0"/>
              <a:buChar char="•"/>
            </a:pPr>
            <a:r>
              <a:rPr lang="en-US" dirty="0"/>
              <a:t>Edom </a:t>
            </a:r>
            <a:r>
              <a:rPr lang="en-US" b="1" i="1" dirty="0"/>
              <a:t>harassed</a:t>
            </a:r>
            <a:r>
              <a:rPr lang="en-US" dirty="0"/>
              <a:t> Israelites on journey (</a:t>
            </a:r>
            <a:r>
              <a:rPr lang="en-US" b="1" dirty="0">
                <a:solidFill>
                  <a:schemeClr val="accent2"/>
                </a:solidFill>
              </a:rPr>
              <a:t>Num. 20:14-21</a:t>
            </a:r>
            <a:r>
              <a:rPr lang="en-US" dirty="0"/>
              <a:t>).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/>
              <a:t>After 1000+ years, Babylon and Greece destroyed </a:t>
            </a:r>
            <a:r>
              <a:rPr lang="en-US" sz="2800" b="1" i="1" u="sng" dirty="0" smtClean="0"/>
              <a:t>both nations</a:t>
            </a:r>
            <a:r>
              <a:rPr lang="en-US" sz="2800" dirty="0" smtClean="0"/>
              <a:t>, </a:t>
            </a:r>
            <a:r>
              <a:rPr lang="en-US" sz="2800" dirty="0"/>
              <a:t>but </a:t>
            </a:r>
            <a:r>
              <a:rPr lang="en-US" sz="2800" b="1" i="1" u="sng" dirty="0"/>
              <a:t>only</a:t>
            </a:r>
            <a:r>
              <a:rPr lang="en-US" sz="2800" b="1" i="1" dirty="0"/>
              <a:t> Israel </a:t>
            </a:r>
            <a:r>
              <a:rPr lang="en-US" sz="2800" dirty="0"/>
              <a:t>was left a significant remnant (</a:t>
            </a:r>
            <a:r>
              <a:rPr lang="en-US" sz="2800" b="1" dirty="0">
                <a:solidFill>
                  <a:schemeClr val="accent2"/>
                </a:solidFill>
              </a:rPr>
              <a:t>Ezekiel 4:21-22; 25:12-14; 32:29; 25:15; Joel 3:19; Amos 9:12</a:t>
            </a:r>
            <a:r>
              <a:rPr lang="en-US" sz="2800" dirty="0" smtClean="0"/>
              <a:t>).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/>
              <a:t>There is over 1000 years between the events of </a:t>
            </a:r>
            <a:r>
              <a:rPr lang="en-US" sz="2800" b="1" dirty="0" smtClean="0">
                <a:solidFill>
                  <a:schemeClr val="accent2"/>
                </a:solidFill>
              </a:rPr>
              <a:t>Romans 9:11-12 </a:t>
            </a:r>
            <a:r>
              <a:rPr lang="en-US" sz="2800" dirty="0" smtClean="0"/>
              <a:t>and </a:t>
            </a:r>
            <a:r>
              <a:rPr lang="en-US" sz="2800" b="1" dirty="0" smtClean="0">
                <a:solidFill>
                  <a:schemeClr val="accent2"/>
                </a:solidFill>
              </a:rPr>
              <a:t>9:13</a:t>
            </a:r>
            <a:r>
              <a:rPr lang="en-US" sz="2800" dirty="0" smtClean="0"/>
              <a:t>, long </a:t>
            </a:r>
            <a:r>
              <a:rPr lang="en-US" sz="2800" b="1" i="1" u="sng" dirty="0" smtClean="0"/>
              <a:t>after</a:t>
            </a:r>
            <a:r>
              <a:rPr lang="en-US" sz="2800" dirty="0" smtClean="0"/>
              <a:t> Jacob and Esau were both dead!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Did God Love Jacob?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6322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1106</TotalTime>
  <Words>5003</Words>
  <Application>Microsoft Office PowerPoint</Application>
  <PresentationFormat>On-screen Show (4:3)</PresentationFormat>
  <Paragraphs>215</Paragraphs>
  <Slides>40</Slides>
  <Notes>0</Notes>
  <HiddenSlides>7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Paper</vt:lpstr>
      <vt:lpstr>Unconditional Election</vt:lpstr>
      <vt:lpstr>Strong Foundation in Romans 9</vt:lpstr>
      <vt:lpstr>Context, Context, Context!</vt:lpstr>
      <vt:lpstr>Background: Failed Promises, Accursed Israel</vt:lpstr>
      <vt:lpstr>Vindication of God’s Promise</vt:lpstr>
      <vt:lpstr>“Not Of Works, But Of Him” ?</vt:lpstr>
      <vt:lpstr>Elected Who?</vt:lpstr>
      <vt:lpstr>“Older Shall Serve the Younger”?</vt:lpstr>
      <vt:lpstr>When Did God Love Jacob?</vt:lpstr>
      <vt:lpstr>How Did God Love Jacob?</vt:lpstr>
      <vt:lpstr>Summary, Thus Far …</vt:lpstr>
      <vt:lpstr>“Not Of  Him Who Wills, But Of God” ?</vt:lpstr>
      <vt:lpstr>Vindication of God’s Election</vt:lpstr>
      <vt:lpstr>“Who May Dwell in Your Holy Hill?”</vt:lpstr>
      <vt:lpstr>Vindication of God’s Election</vt:lpstr>
      <vt:lpstr>Not-But: Relative Comparison</vt:lpstr>
      <vt:lpstr>Context: Who is “One Who Wills”?</vt:lpstr>
      <vt:lpstr>Context: Who is “One Who Wills”?</vt:lpstr>
      <vt:lpstr>“He Hardens, Whom He Wills”</vt:lpstr>
      <vt:lpstr>Vindication of God’s Hardening</vt:lpstr>
      <vt:lpstr>Pharaoh’s Part</vt:lpstr>
      <vt:lpstr>God’s Part …</vt:lpstr>
      <vt:lpstr>… Hardened through Mercy!</vt:lpstr>
      <vt:lpstr>“No Respecter of Persons …”</vt:lpstr>
      <vt:lpstr>Summary, Thus Far …</vt:lpstr>
      <vt:lpstr>The Doctrine of Reprobation</vt:lpstr>
      <vt:lpstr>Reprobation is Passive to God</vt:lpstr>
      <vt:lpstr>“It Remains Mysterious”</vt:lpstr>
      <vt:lpstr>“Who Are You to Reply Against God”?</vt:lpstr>
      <vt:lpstr>Questioning God – or Calvin?</vt:lpstr>
      <vt:lpstr>“Power Over the Clay”</vt:lpstr>
      <vt:lpstr>“Prepared for Destruction”?</vt:lpstr>
      <vt:lpstr>Why Longsuffering?</vt:lpstr>
      <vt:lpstr>Passive Destruction?</vt:lpstr>
      <vt:lpstr>Become a Vessel of Honor?</vt:lpstr>
      <vt:lpstr>God’s Advanced Preparation</vt:lpstr>
      <vt:lpstr>Righteousness By Faith</vt:lpstr>
      <vt:lpstr>Romans 9 – Summary</vt:lpstr>
      <vt:lpstr>For More Details…</vt:lpstr>
      <vt:lpstr>Romans 9 – Conclusion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C. Trevor Bowen</dc:creator>
  <cp:lastModifiedBy>C. Trevor Bowen</cp:lastModifiedBy>
  <cp:revision>331</cp:revision>
  <cp:lastPrinted>2014-11-16T14:08:12Z</cp:lastPrinted>
  <dcterms:created xsi:type="dcterms:W3CDTF">2014-11-15T20:03:31Z</dcterms:created>
  <dcterms:modified xsi:type="dcterms:W3CDTF">2014-11-16T14:53:14Z</dcterms:modified>
</cp:coreProperties>
</file>